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73" r:id="rId2"/>
    <p:sldId id="283" r:id="rId3"/>
    <p:sldId id="280" r:id="rId4"/>
    <p:sldId id="281" r:id="rId5"/>
    <p:sldId id="259" r:id="rId6"/>
    <p:sldId id="267" r:id="rId7"/>
    <p:sldId id="275" r:id="rId8"/>
    <p:sldId id="278" r:id="rId9"/>
    <p:sldId id="277" r:id="rId10"/>
    <p:sldId id="261" r:id="rId11"/>
    <p:sldId id="279" r:id="rId12"/>
    <p:sldId id="284" r:id="rId13"/>
    <p:sldId id="282"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70"/>
    <p:restoredTop sz="94659"/>
  </p:normalViewPr>
  <p:slideViewPr>
    <p:cSldViewPr snapToGrid="0" snapToObjects="1">
      <p:cViewPr varScale="1">
        <p:scale>
          <a:sx n="86" d="100"/>
          <a:sy n="86" d="100"/>
        </p:scale>
        <p:origin x="341"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5/8/2019</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5/8/2019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5/8/2019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5/8/2019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5/8/2019</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5/8/2019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5/8/2019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5/8/2019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5/8/2019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5/8/2019</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5/8/2019</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5/8/2019</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2.png"/><Relationship Id="rId21" Type="http://schemas.openxmlformats.org/officeDocument/2006/relationships/image" Target="../media/image40.tiff"/><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image" Target="../media/image21.jpg"/><Relationship Id="rId16" Type="http://schemas.openxmlformats.org/officeDocument/2006/relationships/image" Target="../media/image35.png"/><Relationship Id="rId20" Type="http://schemas.openxmlformats.org/officeDocument/2006/relationships/image" Target="../media/image39.tiff"/><Relationship Id="rId1" Type="http://schemas.openxmlformats.org/officeDocument/2006/relationships/slideLayout" Target="../slideLayouts/slideLayout4.xml"/><Relationship Id="rId6" Type="http://schemas.openxmlformats.org/officeDocument/2006/relationships/image" Target="../media/image25.png"/><Relationship Id="rId11" Type="http://schemas.openxmlformats.org/officeDocument/2006/relationships/image" Target="../media/image30.tiff"/><Relationship Id="rId5" Type="http://schemas.openxmlformats.org/officeDocument/2006/relationships/image" Target="../media/image24.jpg"/><Relationship Id="rId15" Type="http://schemas.openxmlformats.org/officeDocument/2006/relationships/image" Target="../media/image34.tiff"/><Relationship Id="rId23" Type="http://schemas.openxmlformats.org/officeDocument/2006/relationships/image" Target="../media/image42.jp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tiff"/><Relationship Id="rId14" Type="http://schemas.openxmlformats.org/officeDocument/2006/relationships/image" Target="../media/image33.tiff"/><Relationship Id="rId22" Type="http://schemas.openxmlformats.org/officeDocument/2006/relationships/image" Target="../media/image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hyperlink" Target="http://www.betterbeersociety.com/" TargetMode="External"/><Relationship Id="rId5" Type="http://schemas.openxmlformats.org/officeDocument/2006/relationships/image" Target="../media/image45.jpg"/><Relationship Id="rId4" Type="http://schemas.openxmlformats.org/officeDocument/2006/relationships/image" Target="../media/image44.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9.xml"/><Relationship Id="rId6" Type="http://schemas.openxmlformats.org/officeDocument/2006/relationships/image" Target="../media/image16.emf"/><Relationship Id="rId5" Type="http://schemas.openxmlformats.org/officeDocument/2006/relationships/image" Target="../media/image15.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33DFEFC0-99B4-4D27-9168-1B2F659A3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6" name="Freeform: Shape 75">
            <a:extLst>
              <a:ext uri="{FF2B5EF4-FFF2-40B4-BE49-F238E27FC236}">
                <a16:creationId xmlns:a16="http://schemas.microsoft.com/office/drawing/2014/main" id="{A2C20081-2005-4B05-BEA4-EB8D4C90A3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070708"/>
            <a:ext cx="12192000" cy="1787292"/>
          </a:xfrm>
          <a:custGeom>
            <a:avLst/>
            <a:gdLst>
              <a:gd name="connsiteX0" fmla="*/ 619389 w 12192000"/>
              <a:gd name="connsiteY0" fmla="*/ 0 h 1787292"/>
              <a:gd name="connsiteX1" fmla="*/ 687652 w 12192000"/>
              <a:gd name="connsiteY1" fmla="*/ 3175 h 1787292"/>
              <a:gd name="connsiteX2" fmla="*/ 747977 w 12192000"/>
              <a:gd name="connsiteY2" fmla="*/ 9525 h 1787292"/>
              <a:gd name="connsiteX3" fmla="*/ 800364 w 12192000"/>
              <a:gd name="connsiteY3" fmla="*/ 20637 h 1787292"/>
              <a:gd name="connsiteX4" fmla="*/ 846402 w 12192000"/>
              <a:gd name="connsiteY4" fmla="*/ 36512 h 1787292"/>
              <a:gd name="connsiteX5" fmla="*/ 887677 w 12192000"/>
              <a:gd name="connsiteY5" fmla="*/ 52387 h 1787292"/>
              <a:gd name="connsiteX6" fmla="*/ 924189 w 12192000"/>
              <a:gd name="connsiteY6" fmla="*/ 68262 h 1787292"/>
              <a:gd name="connsiteX7" fmla="*/ 962289 w 12192000"/>
              <a:gd name="connsiteY7" fmla="*/ 87312 h 1787292"/>
              <a:gd name="connsiteX8" fmla="*/ 1000389 w 12192000"/>
              <a:gd name="connsiteY8" fmla="*/ 106362 h 1787292"/>
              <a:gd name="connsiteX9" fmla="*/ 1036902 w 12192000"/>
              <a:gd name="connsiteY9" fmla="*/ 125412 h 1787292"/>
              <a:gd name="connsiteX10" fmla="*/ 1078177 w 12192000"/>
              <a:gd name="connsiteY10" fmla="*/ 141287 h 1787292"/>
              <a:gd name="connsiteX11" fmla="*/ 1124214 w 12192000"/>
              <a:gd name="connsiteY11" fmla="*/ 155575 h 1787292"/>
              <a:gd name="connsiteX12" fmla="*/ 1176602 w 12192000"/>
              <a:gd name="connsiteY12" fmla="*/ 166687 h 1787292"/>
              <a:gd name="connsiteX13" fmla="*/ 1236927 w 12192000"/>
              <a:gd name="connsiteY13" fmla="*/ 174625 h 1787292"/>
              <a:gd name="connsiteX14" fmla="*/ 1305189 w 12192000"/>
              <a:gd name="connsiteY14" fmla="*/ 176212 h 1787292"/>
              <a:gd name="connsiteX15" fmla="*/ 1373452 w 12192000"/>
              <a:gd name="connsiteY15" fmla="*/ 174625 h 1787292"/>
              <a:gd name="connsiteX16" fmla="*/ 1433777 w 12192000"/>
              <a:gd name="connsiteY16" fmla="*/ 166687 h 1787292"/>
              <a:gd name="connsiteX17" fmla="*/ 1486164 w 12192000"/>
              <a:gd name="connsiteY17" fmla="*/ 155575 h 1787292"/>
              <a:gd name="connsiteX18" fmla="*/ 1532202 w 12192000"/>
              <a:gd name="connsiteY18" fmla="*/ 141287 h 1787292"/>
              <a:gd name="connsiteX19" fmla="*/ 1573477 w 12192000"/>
              <a:gd name="connsiteY19" fmla="*/ 125412 h 1787292"/>
              <a:gd name="connsiteX20" fmla="*/ 1609989 w 12192000"/>
              <a:gd name="connsiteY20" fmla="*/ 106362 h 1787292"/>
              <a:gd name="connsiteX21" fmla="*/ 1648089 w 12192000"/>
              <a:gd name="connsiteY21" fmla="*/ 87312 h 1787292"/>
              <a:gd name="connsiteX22" fmla="*/ 1686189 w 12192000"/>
              <a:gd name="connsiteY22" fmla="*/ 68262 h 1787292"/>
              <a:gd name="connsiteX23" fmla="*/ 1722702 w 12192000"/>
              <a:gd name="connsiteY23" fmla="*/ 52387 h 1787292"/>
              <a:gd name="connsiteX24" fmla="*/ 1763977 w 12192000"/>
              <a:gd name="connsiteY24" fmla="*/ 36512 h 1787292"/>
              <a:gd name="connsiteX25" fmla="*/ 1810014 w 12192000"/>
              <a:gd name="connsiteY25" fmla="*/ 20637 h 1787292"/>
              <a:gd name="connsiteX26" fmla="*/ 1862402 w 12192000"/>
              <a:gd name="connsiteY26" fmla="*/ 9525 h 1787292"/>
              <a:gd name="connsiteX27" fmla="*/ 1922727 w 12192000"/>
              <a:gd name="connsiteY27" fmla="*/ 3175 h 1787292"/>
              <a:gd name="connsiteX28" fmla="*/ 1990989 w 12192000"/>
              <a:gd name="connsiteY28" fmla="*/ 0 h 1787292"/>
              <a:gd name="connsiteX29" fmla="*/ 2059252 w 12192000"/>
              <a:gd name="connsiteY29" fmla="*/ 3175 h 1787292"/>
              <a:gd name="connsiteX30" fmla="*/ 2119577 w 12192000"/>
              <a:gd name="connsiteY30" fmla="*/ 9525 h 1787292"/>
              <a:gd name="connsiteX31" fmla="*/ 2171964 w 12192000"/>
              <a:gd name="connsiteY31" fmla="*/ 20637 h 1787292"/>
              <a:gd name="connsiteX32" fmla="*/ 2218002 w 12192000"/>
              <a:gd name="connsiteY32" fmla="*/ 36512 h 1787292"/>
              <a:gd name="connsiteX33" fmla="*/ 2259277 w 12192000"/>
              <a:gd name="connsiteY33" fmla="*/ 52387 h 1787292"/>
              <a:gd name="connsiteX34" fmla="*/ 2295789 w 12192000"/>
              <a:gd name="connsiteY34" fmla="*/ 68262 h 1787292"/>
              <a:gd name="connsiteX35" fmla="*/ 2333889 w 12192000"/>
              <a:gd name="connsiteY35" fmla="*/ 87312 h 1787292"/>
              <a:gd name="connsiteX36" fmla="*/ 2371989 w 12192000"/>
              <a:gd name="connsiteY36" fmla="*/ 106362 h 1787292"/>
              <a:gd name="connsiteX37" fmla="*/ 2408502 w 12192000"/>
              <a:gd name="connsiteY37" fmla="*/ 125412 h 1787292"/>
              <a:gd name="connsiteX38" fmla="*/ 2449777 w 12192000"/>
              <a:gd name="connsiteY38" fmla="*/ 141287 h 1787292"/>
              <a:gd name="connsiteX39" fmla="*/ 2495814 w 12192000"/>
              <a:gd name="connsiteY39" fmla="*/ 155575 h 1787292"/>
              <a:gd name="connsiteX40" fmla="*/ 2548202 w 12192000"/>
              <a:gd name="connsiteY40" fmla="*/ 166687 h 1787292"/>
              <a:gd name="connsiteX41" fmla="*/ 2608527 w 12192000"/>
              <a:gd name="connsiteY41" fmla="*/ 174625 h 1787292"/>
              <a:gd name="connsiteX42" fmla="*/ 2676789 w 12192000"/>
              <a:gd name="connsiteY42" fmla="*/ 176212 h 1787292"/>
              <a:gd name="connsiteX43" fmla="*/ 2745052 w 12192000"/>
              <a:gd name="connsiteY43" fmla="*/ 174625 h 1787292"/>
              <a:gd name="connsiteX44" fmla="*/ 2805377 w 12192000"/>
              <a:gd name="connsiteY44" fmla="*/ 166687 h 1787292"/>
              <a:gd name="connsiteX45" fmla="*/ 2857764 w 12192000"/>
              <a:gd name="connsiteY45" fmla="*/ 155575 h 1787292"/>
              <a:gd name="connsiteX46" fmla="*/ 2903802 w 12192000"/>
              <a:gd name="connsiteY46" fmla="*/ 141287 h 1787292"/>
              <a:gd name="connsiteX47" fmla="*/ 2945077 w 12192000"/>
              <a:gd name="connsiteY47" fmla="*/ 125412 h 1787292"/>
              <a:gd name="connsiteX48" fmla="*/ 2981589 w 12192000"/>
              <a:gd name="connsiteY48" fmla="*/ 106362 h 1787292"/>
              <a:gd name="connsiteX49" fmla="*/ 3019689 w 12192000"/>
              <a:gd name="connsiteY49" fmla="*/ 87312 h 1787292"/>
              <a:gd name="connsiteX50" fmla="*/ 3057789 w 12192000"/>
              <a:gd name="connsiteY50" fmla="*/ 68262 h 1787292"/>
              <a:gd name="connsiteX51" fmla="*/ 3094302 w 12192000"/>
              <a:gd name="connsiteY51" fmla="*/ 52387 h 1787292"/>
              <a:gd name="connsiteX52" fmla="*/ 3135577 w 12192000"/>
              <a:gd name="connsiteY52" fmla="*/ 36512 h 1787292"/>
              <a:gd name="connsiteX53" fmla="*/ 3181614 w 12192000"/>
              <a:gd name="connsiteY53" fmla="*/ 20637 h 1787292"/>
              <a:gd name="connsiteX54" fmla="*/ 3234002 w 12192000"/>
              <a:gd name="connsiteY54" fmla="*/ 9525 h 1787292"/>
              <a:gd name="connsiteX55" fmla="*/ 3294327 w 12192000"/>
              <a:gd name="connsiteY55" fmla="*/ 3175 h 1787292"/>
              <a:gd name="connsiteX56" fmla="*/ 3361002 w 12192000"/>
              <a:gd name="connsiteY56" fmla="*/ 0 h 1787292"/>
              <a:gd name="connsiteX57" fmla="*/ 3430852 w 12192000"/>
              <a:gd name="connsiteY57" fmla="*/ 3175 h 1787292"/>
              <a:gd name="connsiteX58" fmla="*/ 3491177 w 12192000"/>
              <a:gd name="connsiteY58" fmla="*/ 9525 h 1787292"/>
              <a:gd name="connsiteX59" fmla="*/ 3543564 w 12192000"/>
              <a:gd name="connsiteY59" fmla="*/ 20637 h 1787292"/>
              <a:gd name="connsiteX60" fmla="*/ 3589602 w 12192000"/>
              <a:gd name="connsiteY60" fmla="*/ 36512 h 1787292"/>
              <a:gd name="connsiteX61" fmla="*/ 3630877 w 12192000"/>
              <a:gd name="connsiteY61" fmla="*/ 52387 h 1787292"/>
              <a:gd name="connsiteX62" fmla="*/ 3667389 w 12192000"/>
              <a:gd name="connsiteY62" fmla="*/ 68262 h 1787292"/>
              <a:gd name="connsiteX63" fmla="*/ 3705489 w 12192000"/>
              <a:gd name="connsiteY63" fmla="*/ 87312 h 1787292"/>
              <a:gd name="connsiteX64" fmla="*/ 3743589 w 12192000"/>
              <a:gd name="connsiteY64" fmla="*/ 106362 h 1787292"/>
              <a:gd name="connsiteX65" fmla="*/ 3780102 w 12192000"/>
              <a:gd name="connsiteY65" fmla="*/ 125412 h 1787292"/>
              <a:gd name="connsiteX66" fmla="*/ 3821377 w 12192000"/>
              <a:gd name="connsiteY66" fmla="*/ 141287 h 1787292"/>
              <a:gd name="connsiteX67" fmla="*/ 3867414 w 12192000"/>
              <a:gd name="connsiteY67" fmla="*/ 155575 h 1787292"/>
              <a:gd name="connsiteX68" fmla="*/ 3919802 w 12192000"/>
              <a:gd name="connsiteY68" fmla="*/ 166687 h 1787292"/>
              <a:gd name="connsiteX69" fmla="*/ 3980127 w 12192000"/>
              <a:gd name="connsiteY69" fmla="*/ 174625 h 1787292"/>
              <a:gd name="connsiteX70" fmla="*/ 4048389 w 12192000"/>
              <a:gd name="connsiteY70" fmla="*/ 176212 h 1787292"/>
              <a:gd name="connsiteX71" fmla="*/ 4116652 w 12192000"/>
              <a:gd name="connsiteY71" fmla="*/ 174625 h 1787292"/>
              <a:gd name="connsiteX72" fmla="*/ 4176977 w 12192000"/>
              <a:gd name="connsiteY72" fmla="*/ 166687 h 1787292"/>
              <a:gd name="connsiteX73" fmla="*/ 4229364 w 12192000"/>
              <a:gd name="connsiteY73" fmla="*/ 155575 h 1787292"/>
              <a:gd name="connsiteX74" fmla="*/ 4275402 w 12192000"/>
              <a:gd name="connsiteY74" fmla="*/ 141287 h 1787292"/>
              <a:gd name="connsiteX75" fmla="*/ 4316677 w 12192000"/>
              <a:gd name="connsiteY75" fmla="*/ 125412 h 1787292"/>
              <a:gd name="connsiteX76" fmla="*/ 4353189 w 12192000"/>
              <a:gd name="connsiteY76" fmla="*/ 106362 h 1787292"/>
              <a:gd name="connsiteX77" fmla="*/ 4429389 w 12192000"/>
              <a:gd name="connsiteY77" fmla="*/ 68262 h 1787292"/>
              <a:gd name="connsiteX78" fmla="*/ 4465902 w 12192000"/>
              <a:gd name="connsiteY78" fmla="*/ 52387 h 1787292"/>
              <a:gd name="connsiteX79" fmla="*/ 4507177 w 12192000"/>
              <a:gd name="connsiteY79" fmla="*/ 36512 h 1787292"/>
              <a:gd name="connsiteX80" fmla="*/ 4553214 w 12192000"/>
              <a:gd name="connsiteY80" fmla="*/ 20637 h 1787292"/>
              <a:gd name="connsiteX81" fmla="*/ 4605602 w 12192000"/>
              <a:gd name="connsiteY81" fmla="*/ 9525 h 1787292"/>
              <a:gd name="connsiteX82" fmla="*/ 4665928 w 12192000"/>
              <a:gd name="connsiteY82" fmla="*/ 3175 h 1787292"/>
              <a:gd name="connsiteX83" fmla="*/ 4734189 w 12192000"/>
              <a:gd name="connsiteY83" fmla="*/ 0 h 1787292"/>
              <a:gd name="connsiteX84" fmla="*/ 4802453 w 12192000"/>
              <a:gd name="connsiteY84" fmla="*/ 3175 h 1787292"/>
              <a:gd name="connsiteX85" fmla="*/ 4862777 w 12192000"/>
              <a:gd name="connsiteY85" fmla="*/ 9525 h 1787292"/>
              <a:gd name="connsiteX86" fmla="*/ 4915165 w 12192000"/>
              <a:gd name="connsiteY86" fmla="*/ 20637 h 1787292"/>
              <a:gd name="connsiteX87" fmla="*/ 4961201 w 12192000"/>
              <a:gd name="connsiteY87" fmla="*/ 36512 h 1787292"/>
              <a:gd name="connsiteX88" fmla="*/ 5002476 w 12192000"/>
              <a:gd name="connsiteY88" fmla="*/ 52387 h 1787292"/>
              <a:gd name="connsiteX89" fmla="*/ 5038989 w 12192000"/>
              <a:gd name="connsiteY89" fmla="*/ 68262 h 1787292"/>
              <a:gd name="connsiteX90" fmla="*/ 5077089 w 12192000"/>
              <a:gd name="connsiteY90" fmla="*/ 87312 h 1787292"/>
              <a:gd name="connsiteX91" fmla="*/ 5115189 w 12192000"/>
              <a:gd name="connsiteY91" fmla="*/ 106362 h 1787292"/>
              <a:gd name="connsiteX92" fmla="*/ 5151701 w 12192000"/>
              <a:gd name="connsiteY92" fmla="*/ 125412 h 1787292"/>
              <a:gd name="connsiteX93" fmla="*/ 5192976 w 12192000"/>
              <a:gd name="connsiteY93" fmla="*/ 141287 h 1787292"/>
              <a:gd name="connsiteX94" fmla="*/ 5239014 w 12192000"/>
              <a:gd name="connsiteY94" fmla="*/ 155575 h 1787292"/>
              <a:gd name="connsiteX95" fmla="*/ 5291401 w 12192000"/>
              <a:gd name="connsiteY95" fmla="*/ 166687 h 1787292"/>
              <a:gd name="connsiteX96" fmla="*/ 5351727 w 12192000"/>
              <a:gd name="connsiteY96" fmla="*/ 174625 h 1787292"/>
              <a:gd name="connsiteX97" fmla="*/ 5410199 w 12192000"/>
              <a:gd name="connsiteY97" fmla="*/ 175985 h 1787292"/>
              <a:gd name="connsiteX98" fmla="*/ 5468671 w 12192000"/>
              <a:gd name="connsiteY98" fmla="*/ 174625 h 1787292"/>
              <a:gd name="connsiteX99" fmla="*/ 5528996 w 12192000"/>
              <a:gd name="connsiteY99" fmla="*/ 166687 h 1787292"/>
              <a:gd name="connsiteX100" fmla="*/ 5581383 w 12192000"/>
              <a:gd name="connsiteY100" fmla="*/ 155575 h 1787292"/>
              <a:gd name="connsiteX101" fmla="*/ 5627421 w 12192000"/>
              <a:gd name="connsiteY101" fmla="*/ 141287 h 1787292"/>
              <a:gd name="connsiteX102" fmla="*/ 5668696 w 12192000"/>
              <a:gd name="connsiteY102" fmla="*/ 125412 h 1787292"/>
              <a:gd name="connsiteX103" fmla="*/ 5705209 w 12192000"/>
              <a:gd name="connsiteY103" fmla="*/ 106362 h 1787292"/>
              <a:gd name="connsiteX104" fmla="*/ 5743308 w 12192000"/>
              <a:gd name="connsiteY104" fmla="*/ 87312 h 1787292"/>
              <a:gd name="connsiteX105" fmla="*/ 5781408 w 12192000"/>
              <a:gd name="connsiteY105" fmla="*/ 68262 h 1787292"/>
              <a:gd name="connsiteX106" fmla="*/ 5817921 w 12192000"/>
              <a:gd name="connsiteY106" fmla="*/ 52387 h 1787292"/>
              <a:gd name="connsiteX107" fmla="*/ 5859196 w 12192000"/>
              <a:gd name="connsiteY107" fmla="*/ 36512 h 1787292"/>
              <a:gd name="connsiteX108" fmla="*/ 5905234 w 12192000"/>
              <a:gd name="connsiteY108" fmla="*/ 20637 h 1787292"/>
              <a:gd name="connsiteX109" fmla="*/ 5957621 w 12192000"/>
              <a:gd name="connsiteY109" fmla="*/ 9525 h 1787292"/>
              <a:gd name="connsiteX110" fmla="*/ 6017947 w 12192000"/>
              <a:gd name="connsiteY110" fmla="*/ 3175 h 1787292"/>
              <a:gd name="connsiteX111" fmla="*/ 6086208 w 12192000"/>
              <a:gd name="connsiteY111" fmla="*/ 0 h 1787292"/>
              <a:gd name="connsiteX112" fmla="*/ 6095999 w 12192000"/>
              <a:gd name="connsiteY112" fmla="*/ 455 h 1787292"/>
              <a:gd name="connsiteX113" fmla="*/ 6105789 w 12192000"/>
              <a:gd name="connsiteY113" fmla="*/ 0 h 1787292"/>
              <a:gd name="connsiteX114" fmla="*/ 6174052 w 12192000"/>
              <a:gd name="connsiteY114" fmla="*/ 3175 h 1787292"/>
              <a:gd name="connsiteX115" fmla="*/ 6234377 w 12192000"/>
              <a:gd name="connsiteY115" fmla="*/ 9525 h 1787292"/>
              <a:gd name="connsiteX116" fmla="*/ 6286764 w 12192000"/>
              <a:gd name="connsiteY116" fmla="*/ 20637 h 1787292"/>
              <a:gd name="connsiteX117" fmla="*/ 6332802 w 12192000"/>
              <a:gd name="connsiteY117" fmla="*/ 36512 h 1787292"/>
              <a:gd name="connsiteX118" fmla="*/ 6374077 w 12192000"/>
              <a:gd name="connsiteY118" fmla="*/ 52387 h 1787292"/>
              <a:gd name="connsiteX119" fmla="*/ 6410589 w 12192000"/>
              <a:gd name="connsiteY119" fmla="*/ 68262 h 1787292"/>
              <a:gd name="connsiteX120" fmla="*/ 6448689 w 12192000"/>
              <a:gd name="connsiteY120" fmla="*/ 87312 h 1787292"/>
              <a:gd name="connsiteX121" fmla="*/ 6486789 w 12192000"/>
              <a:gd name="connsiteY121" fmla="*/ 106362 h 1787292"/>
              <a:gd name="connsiteX122" fmla="*/ 6523302 w 12192000"/>
              <a:gd name="connsiteY122" fmla="*/ 125412 h 1787292"/>
              <a:gd name="connsiteX123" fmla="*/ 6564577 w 12192000"/>
              <a:gd name="connsiteY123" fmla="*/ 141287 h 1787292"/>
              <a:gd name="connsiteX124" fmla="*/ 6610614 w 12192000"/>
              <a:gd name="connsiteY124" fmla="*/ 155575 h 1787292"/>
              <a:gd name="connsiteX125" fmla="*/ 6663002 w 12192000"/>
              <a:gd name="connsiteY125" fmla="*/ 166687 h 1787292"/>
              <a:gd name="connsiteX126" fmla="*/ 6723327 w 12192000"/>
              <a:gd name="connsiteY126" fmla="*/ 174625 h 1787292"/>
              <a:gd name="connsiteX127" fmla="*/ 6781799 w 12192000"/>
              <a:gd name="connsiteY127" fmla="*/ 175985 h 1787292"/>
              <a:gd name="connsiteX128" fmla="*/ 6840271 w 12192000"/>
              <a:gd name="connsiteY128" fmla="*/ 174625 h 1787292"/>
              <a:gd name="connsiteX129" fmla="*/ 6900596 w 12192000"/>
              <a:gd name="connsiteY129" fmla="*/ 166687 h 1787292"/>
              <a:gd name="connsiteX130" fmla="*/ 6952983 w 12192000"/>
              <a:gd name="connsiteY130" fmla="*/ 155575 h 1787292"/>
              <a:gd name="connsiteX131" fmla="*/ 6999021 w 12192000"/>
              <a:gd name="connsiteY131" fmla="*/ 141287 h 1787292"/>
              <a:gd name="connsiteX132" fmla="*/ 7040296 w 12192000"/>
              <a:gd name="connsiteY132" fmla="*/ 125412 h 1787292"/>
              <a:gd name="connsiteX133" fmla="*/ 7076808 w 12192000"/>
              <a:gd name="connsiteY133" fmla="*/ 106362 h 1787292"/>
              <a:gd name="connsiteX134" fmla="*/ 7114908 w 12192000"/>
              <a:gd name="connsiteY134" fmla="*/ 87312 h 1787292"/>
              <a:gd name="connsiteX135" fmla="*/ 7153008 w 12192000"/>
              <a:gd name="connsiteY135" fmla="*/ 68262 h 1787292"/>
              <a:gd name="connsiteX136" fmla="*/ 7189521 w 12192000"/>
              <a:gd name="connsiteY136" fmla="*/ 52387 h 1787292"/>
              <a:gd name="connsiteX137" fmla="*/ 7230796 w 12192000"/>
              <a:gd name="connsiteY137" fmla="*/ 36512 h 1787292"/>
              <a:gd name="connsiteX138" fmla="*/ 7276833 w 12192000"/>
              <a:gd name="connsiteY138" fmla="*/ 20637 h 1787292"/>
              <a:gd name="connsiteX139" fmla="*/ 7329221 w 12192000"/>
              <a:gd name="connsiteY139" fmla="*/ 9525 h 1787292"/>
              <a:gd name="connsiteX140" fmla="*/ 7389546 w 12192000"/>
              <a:gd name="connsiteY140" fmla="*/ 3175 h 1787292"/>
              <a:gd name="connsiteX141" fmla="*/ 7457808 w 12192000"/>
              <a:gd name="connsiteY141" fmla="*/ 0 h 1787292"/>
              <a:gd name="connsiteX142" fmla="*/ 7526071 w 12192000"/>
              <a:gd name="connsiteY142" fmla="*/ 3175 h 1787292"/>
              <a:gd name="connsiteX143" fmla="*/ 7586396 w 12192000"/>
              <a:gd name="connsiteY143" fmla="*/ 9525 h 1787292"/>
              <a:gd name="connsiteX144" fmla="*/ 7638783 w 12192000"/>
              <a:gd name="connsiteY144" fmla="*/ 20637 h 1787292"/>
              <a:gd name="connsiteX145" fmla="*/ 7684821 w 12192000"/>
              <a:gd name="connsiteY145" fmla="*/ 36512 h 1787292"/>
              <a:gd name="connsiteX146" fmla="*/ 7726096 w 12192000"/>
              <a:gd name="connsiteY146" fmla="*/ 52387 h 1787292"/>
              <a:gd name="connsiteX147" fmla="*/ 7762608 w 12192000"/>
              <a:gd name="connsiteY147" fmla="*/ 68262 h 1787292"/>
              <a:gd name="connsiteX148" fmla="*/ 7800708 w 12192000"/>
              <a:gd name="connsiteY148" fmla="*/ 87312 h 1787292"/>
              <a:gd name="connsiteX149" fmla="*/ 7838808 w 12192000"/>
              <a:gd name="connsiteY149" fmla="*/ 106362 h 1787292"/>
              <a:gd name="connsiteX150" fmla="*/ 7875321 w 12192000"/>
              <a:gd name="connsiteY150" fmla="*/ 125412 h 1787292"/>
              <a:gd name="connsiteX151" fmla="*/ 7916596 w 12192000"/>
              <a:gd name="connsiteY151" fmla="*/ 141287 h 1787292"/>
              <a:gd name="connsiteX152" fmla="*/ 7962633 w 12192000"/>
              <a:gd name="connsiteY152" fmla="*/ 155575 h 1787292"/>
              <a:gd name="connsiteX153" fmla="*/ 8015021 w 12192000"/>
              <a:gd name="connsiteY153" fmla="*/ 166687 h 1787292"/>
              <a:gd name="connsiteX154" fmla="*/ 8075346 w 12192000"/>
              <a:gd name="connsiteY154" fmla="*/ 174625 h 1787292"/>
              <a:gd name="connsiteX155" fmla="*/ 8143608 w 12192000"/>
              <a:gd name="connsiteY155" fmla="*/ 176212 h 1787292"/>
              <a:gd name="connsiteX156" fmla="*/ 8211871 w 12192000"/>
              <a:gd name="connsiteY156" fmla="*/ 174625 h 1787292"/>
              <a:gd name="connsiteX157" fmla="*/ 8272196 w 12192000"/>
              <a:gd name="connsiteY157" fmla="*/ 166687 h 1787292"/>
              <a:gd name="connsiteX158" fmla="*/ 8324583 w 12192000"/>
              <a:gd name="connsiteY158" fmla="*/ 155575 h 1787292"/>
              <a:gd name="connsiteX159" fmla="*/ 8370621 w 12192000"/>
              <a:gd name="connsiteY159" fmla="*/ 141287 h 1787292"/>
              <a:gd name="connsiteX160" fmla="*/ 8411896 w 12192000"/>
              <a:gd name="connsiteY160" fmla="*/ 125412 h 1787292"/>
              <a:gd name="connsiteX161" fmla="*/ 8448408 w 12192000"/>
              <a:gd name="connsiteY161" fmla="*/ 106362 h 1787292"/>
              <a:gd name="connsiteX162" fmla="*/ 8486508 w 12192000"/>
              <a:gd name="connsiteY162" fmla="*/ 87312 h 1787292"/>
              <a:gd name="connsiteX163" fmla="*/ 8524608 w 12192000"/>
              <a:gd name="connsiteY163" fmla="*/ 68262 h 1787292"/>
              <a:gd name="connsiteX164" fmla="*/ 8561120 w 12192000"/>
              <a:gd name="connsiteY164" fmla="*/ 52387 h 1787292"/>
              <a:gd name="connsiteX165" fmla="*/ 8602396 w 12192000"/>
              <a:gd name="connsiteY165" fmla="*/ 36512 h 1787292"/>
              <a:gd name="connsiteX166" fmla="*/ 8648432 w 12192000"/>
              <a:gd name="connsiteY166" fmla="*/ 20637 h 1787292"/>
              <a:gd name="connsiteX167" fmla="*/ 8700820 w 12192000"/>
              <a:gd name="connsiteY167" fmla="*/ 9525 h 1787292"/>
              <a:gd name="connsiteX168" fmla="*/ 8761146 w 12192000"/>
              <a:gd name="connsiteY168" fmla="*/ 3175 h 1787292"/>
              <a:gd name="connsiteX169" fmla="*/ 8827820 w 12192000"/>
              <a:gd name="connsiteY169" fmla="*/ 0 h 1787292"/>
              <a:gd name="connsiteX170" fmla="*/ 8897670 w 12192000"/>
              <a:gd name="connsiteY170" fmla="*/ 3175 h 1787292"/>
              <a:gd name="connsiteX171" fmla="*/ 8957996 w 12192000"/>
              <a:gd name="connsiteY171" fmla="*/ 9525 h 1787292"/>
              <a:gd name="connsiteX172" fmla="*/ 9010382 w 12192000"/>
              <a:gd name="connsiteY172" fmla="*/ 20637 h 1787292"/>
              <a:gd name="connsiteX173" fmla="*/ 9056420 w 12192000"/>
              <a:gd name="connsiteY173" fmla="*/ 36512 h 1787292"/>
              <a:gd name="connsiteX174" fmla="*/ 9097696 w 12192000"/>
              <a:gd name="connsiteY174" fmla="*/ 52387 h 1787292"/>
              <a:gd name="connsiteX175" fmla="*/ 9134208 w 12192000"/>
              <a:gd name="connsiteY175" fmla="*/ 68262 h 1787292"/>
              <a:gd name="connsiteX176" fmla="*/ 9172308 w 12192000"/>
              <a:gd name="connsiteY176" fmla="*/ 87312 h 1787292"/>
              <a:gd name="connsiteX177" fmla="*/ 9210408 w 12192000"/>
              <a:gd name="connsiteY177" fmla="*/ 106362 h 1787292"/>
              <a:gd name="connsiteX178" fmla="*/ 9246920 w 12192000"/>
              <a:gd name="connsiteY178" fmla="*/ 125412 h 1787292"/>
              <a:gd name="connsiteX179" fmla="*/ 9288196 w 12192000"/>
              <a:gd name="connsiteY179" fmla="*/ 141287 h 1787292"/>
              <a:gd name="connsiteX180" fmla="*/ 9334232 w 12192000"/>
              <a:gd name="connsiteY180" fmla="*/ 155575 h 1787292"/>
              <a:gd name="connsiteX181" fmla="*/ 9386620 w 12192000"/>
              <a:gd name="connsiteY181" fmla="*/ 166687 h 1787292"/>
              <a:gd name="connsiteX182" fmla="*/ 9446946 w 12192000"/>
              <a:gd name="connsiteY182" fmla="*/ 174625 h 1787292"/>
              <a:gd name="connsiteX183" fmla="*/ 9515208 w 12192000"/>
              <a:gd name="connsiteY183" fmla="*/ 176212 h 1787292"/>
              <a:gd name="connsiteX184" fmla="*/ 9583470 w 12192000"/>
              <a:gd name="connsiteY184" fmla="*/ 174625 h 1787292"/>
              <a:gd name="connsiteX185" fmla="*/ 9643796 w 12192000"/>
              <a:gd name="connsiteY185" fmla="*/ 166687 h 1787292"/>
              <a:gd name="connsiteX186" fmla="*/ 9696182 w 12192000"/>
              <a:gd name="connsiteY186" fmla="*/ 155575 h 1787292"/>
              <a:gd name="connsiteX187" fmla="*/ 9742220 w 12192000"/>
              <a:gd name="connsiteY187" fmla="*/ 141287 h 1787292"/>
              <a:gd name="connsiteX188" fmla="*/ 9783496 w 12192000"/>
              <a:gd name="connsiteY188" fmla="*/ 125412 h 1787292"/>
              <a:gd name="connsiteX189" fmla="*/ 9820008 w 12192000"/>
              <a:gd name="connsiteY189" fmla="*/ 106362 h 1787292"/>
              <a:gd name="connsiteX190" fmla="*/ 9896208 w 12192000"/>
              <a:gd name="connsiteY190" fmla="*/ 68262 h 1787292"/>
              <a:gd name="connsiteX191" fmla="*/ 9932720 w 12192000"/>
              <a:gd name="connsiteY191" fmla="*/ 52387 h 1787292"/>
              <a:gd name="connsiteX192" fmla="*/ 9973996 w 12192000"/>
              <a:gd name="connsiteY192" fmla="*/ 36512 h 1787292"/>
              <a:gd name="connsiteX193" fmla="*/ 10020032 w 12192000"/>
              <a:gd name="connsiteY193" fmla="*/ 20637 h 1787292"/>
              <a:gd name="connsiteX194" fmla="*/ 10072420 w 12192000"/>
              <a:gd name="connsiteY194" fmla="*/ 9525 h 1787292"/>
              <a:gd name="connsiteX195" fmla="*/ 10132746 w 12192000"/>
              <a:gd name="connsiteY195" fmla="*/ 3175 h 1787292"/>
              <a:gd name="connsiteX196" fmla="*/ 10201008 w 12192000"/>
              <a:gd name="connsiteY196" fmla="*/ 0 h 1787292"/>
              <a:gd name="connsiteX197" fmla="*/ 10269270 w 12192000"/>
              <a:gd name="connsiteY197" fmla="*/ 3175 h 1787292"/>
              <a:gd name="connsiteX198" fmla="*/ 10329596 w 12192000"/>
              <a:gd name="connsiteY198" fmla="*/ 9525 h 1787292"/>
              <a:gd name="connsiteX199" fmla="*/ 10381982 w 12192000"/>
              <a:gd name="connsiteY199" fmla="*/ 20637 h 1787292"/>
              <a:gd name="connsiteX200" fmla="*/ 10428020 w 12192000"/>
              <a:gd name="connsiteY200" fmla="*/ 36512 h 1787292"/>
              <a:gd name="connsiteX201" fmla="*/ 10469296 w 12192000"/>
              <a:gd name="connsiteY201" fmla="*/ 52387 h 1787292"/>
              <a:gd name="connsiteX202" fmla="*/ 10505808 w 12192000"/>
              <a:gd name="connsiteY202" fmla="*/ 68262 h 1787292"/>
              <a:gd name="connsiteX203" fmla="*/ 10543908 w 12192000"/>
              <a:gd name="connsiteY203" fmla="*/ 87312 h 1787292"/>
              <a:gd name="connsiteX204" fmla="*/ 10582008 w 12192000"/>
              <a:gd name="connsiteY204" fmla="*/ 106362 h 1787292"/>
              <a:gd name="connsiteX205" fmla="*/ 10618520 w 12192000"/>
              <a:gd name="connsiteY205" fmla="*/ 125412 h 1787292"/>
              <a:gd name="connsiteX206" fmla="*/ 10659796 w 12192000"/>
              <a:gd name="connsiteY206" fmla="*/ 141287 h 1787292"/>
              <a:gd name="connsiteX207" fmla="*/ 10705832 w 12192000"/>
              <a:gd name="connsiteY207" fmla="*/ 155575 h 1787292"/>
              <a:gd name="connsiteX208" fmla="*/ 10758220 w 12192000"/>
              <a:gd name="connsiteY208" fmla="*/ 166687 h 1787292"/>
              <a:gd name="connsiteX209" fmla="*/ 10818546 w 12192000"/>
              <a:gd name="connsiteY209" fmla="*/ 174625 h 1787292"/>
              <a:gd name="connsiteX210" fmla="*/ 10886808 w 12192000"/>
              <a:gd name="connsiteY210" fmla="*/ 176212 h 1787292"/>
              <a:gd name="connsiteX211" fmla="*/ 10955070 w 12192000"/>
              <a:gd name="connsiteY211" fmla="*/ 174625 h 1787292"/>
              <a:gd name="connsiteX212" fmla="*/ 11015396 w 12192000"/>
              <a:gd name="connsiteY212" fmla="*/ 166687 h 1787292"/>
              <a:gd name="connsiteX213" fmla="*/ 11067782 w 12192000"/>
              <a:gd name="connsiteY213" fmla="*/ 155575 h 1787292"/>
              <a:gd name="connsiteX214" fmla="*/ 11113820 w 12192000"/>
              <a:gd name="connsiteY214" fmla="*/ 141287 h 1787292"/>
              <a:gd name="connsiteX215" fmla="*/ 11155096 w 12192000"/>
              <a:gd name="connsiteY215" fmla="*/ 125412 h 1787292"/>
              <a:gd name="connsiteX216" fmla="*/ 11191608 w 12192000"/>
              <a:gd name="connsiteY216" fmla="*/ 106362 h 1787292"/>
              <a:gd name="connsiteX217" fmla="*/ 11229708 w 12192000"/>
              <a:gd name="connsiteY217" fmla="*/ 87312 h 1787292"/>
              <a:gd name="connsiteX218" fmla="*/ 11267808 w 12192000"/>
              <a:gd name="connsiteY218" fmla="*/ 68262 h 1787292"/>
              <a:gd name="connsiteX219" fmla="*/ 11304320 w 12192000"/>
              <a:gd name="connsiteY219" fmla="*/ 52387 h 1787292"/>
              <a:gd name="connsiteX220" fmla="*/ 11345596 w 12192000"/>
              <a:gd name="connsiteY220" fmla="*/ 36512 h 1787292"/>
              <a:gd name="connsiteX221" fmla="*/ 11391632 w 12192000"/>
              <a:gd name="connsiteY221" fmla="*/ 20637 h 1787292"/>
              <a:gd name="connsiteX222" fmla="*/ 11444020 w 12192000"/>
              <a:gd name="connsiteY222" fmla="*/ 9525 h 1787292"/>
              <a:gd name="connsiteX223" fmla="*/ 11504346 w 12192000"/>
              <a:gd name="connsiteY223" fmla="*/ 3175 h 1787292"/>
              <a:gd name="connsiteX224" fmla="*/ 11572608 w 12192000"/>
              <a:gd name="connsiteY224" fmla="*/ 0 h 1787292"/>
              <a:gd name="connsiteX225" fmla="*/ 11640870 w 12192000"/>
              <a:gd name="connsiteY225" fmla="*/ 3175 h 1787292"/>
              <a:gd name="connsiteX226" fmla="*/ 11701196 w 12192000"/>
              <a:gd name="connsiteY226" fmla="*/ 9525 h 1787292"/>
              <a:gd name="connsiteX227" fmla="*/ 11753582 w 12192000"/>
              <a:gd name="connsiteY227" fmla="*/ 20637 h 1787292"/>
              <a:gd name="connsiteX228" fmla="*/ 11799620 w 12192000"/>
              <a:gd name="connsiteY228" fmla="*/ 36512 h 1787292"/>
              <a:gd name="connsiteX229" fmla="*/ 11840896 w 12192000"/>
              <a:gd name="connsiteY229" fmla="*/ 52387 h 1787292"/>
              <a:gd name="connsiteX230" fmla="*/ 11877408 w 12192000"/>
              <a:gd name="connsiteY230" fmla="*/ 68262 h 1787292"/>
              <a:gd name="connsiteX231" fmla="*/ 11915508 w 12192000"/>
              <a:gd name="connsiteY231" fmla="*/ 87312 h 1787292"/>
              <a:gd name="connsiteX232" fmla="*/ 11953608 w 12192000"/>
              <a:gd name="connsiteY232" fmla="*/ 106362 h 1787292"/>
              <a:gd name="connsiteX233" fmla="*/ 11990120 w 12192000"/>
              <a:gd name="connsiteY233" fmla="*/ 125412 h 1787292"/>
              <a:gd name="connsiteX234" fmla="*/ 12031396 w 12192000"/>
              <a:gd name="connsiteY234" fmla="*/ 141287 h 1787292"/>
              <a:gd name="connsiteX235" fmla="*/ 12077432 w 12192000"/>
              <a:gd name="connsiteY235" fmla="*/ 155575 h 1787292"/>
              <a:gd name="connsiteX236" fmla="*/ 12129820 w 12192000"/>
              <a:gd name="connsiteY236" fmla="*/ 166688 h 1787292"/>
              <a:gd name="connsiteX237" fmla="*/ 12190146 w 12192000"/>
              <a:gd name="connsiteY237" fmla="*/ 174625 h 1787292"/>
              <a:gd name="connsiteX238" fmla="*/ 12192000 w 12192000"/>
              <a:gd name="connsiteY238" fmla="*/ 174668 h 1787292"/>
              <a:gd name="connsiteX239" fmla="*/ 12192000 w 12192000"/>
              <a:gd name="connsiteY239" fmla="*/ 885826 h 1787292"/>
              <a:gd name="connsiteX240" fmla="*/ 12192000 w 12192000"/>
              <a:gd name="connsiteY240" fmla="*/ 1787292 h 1787292"/>
              <a:gd name="connsiteX241" fmla="*/ 0 w 12192000"/>
              <a:gd name="connsiteY241" fmla="*/ 1787292 h 1787292"/>
              <a:gd name="connsiteX242" fmla="*/ 0 w 12192000"/>
              <a:gd name="connsiteY242" fmla="*/ 885826 h 1787292"/>
              <a:gd name="connsiteX243" fmla="*/ 0 w 12192000"/>
              <a:gd name="connsiteY243" fmla="*/ 174668 h 1787292"/>
              <a:gd name="connsiteX244" fmla="*/ 1852 w 12192000"/>
              <a:gd name="connsiteY244" fmla="*/ 174625 h 1787292"/>
              <a:gd name="connsiteX245" fmla="*/ 62177 w 12192000"/>
              <a:gd name="connsiteY245" fmla="*/ 166687 h 1787292"/>
              <a:gd name="connsiteX246" fmla="*/ 114564 w 12192000"/>
              <a:gd name="connsiteY246" fmla="*/ 155575 h 1787292"/>
              <a:gd name="connsiteX247" fmla="*/ 160602 w 12192000"/>
              <a:gd name="connsiteY247" fmla="*/ 141287 h 1787292"/>
              <a:gd name="connsiteX248" fmla="*/ 201877 w 12192000"/>
              <a:gd name="connsiteY248" fmla="*/ 125412 h 1787292"/>
              <a:gd name="connsiteX249" fmla="*/ 238389 w 12192000"/>
              <a:gd name="connsiteY249" fmla="*/ 106362 h 1787292"/>
              <a:gd name="connsiteX250" fmla="*/ 276489 w 12192000"/>
              <a:gd name="connsiteY250" fmla="*/ 87312 h 1787292"/>
              <a:gd name="connsiteX251" fmla="*/ 314589 w 12192000"/>
              <a:gd name="connsiteY251" fmla="*/ 68262 h 1787292"/>
              <a:gd name="connsiteX252" fmla="*/ 351102 w 12192000"/>
              <a:gd name="connsiteY252" fmla="*/ 52387 h 1787292"/>
              <a:gd name="connsiteX253" fmla="*/ 392377 w 12192000"/>
              <a:gd name="connsiteY253" fmla="*/ 36512 h 1787292"/>
              <a:gd name="connsiteX254" fmla="*/ 438414 w 12192000"/>
              <a:gd name="connsiteY254" fmla="*/ 20637 h 1787292"/>
              <a:gd name="connsiteX255" fmla="*/ 490802 w 12192000"/>
              <a:gd name="connsiteY255" fmla="*/ 9525 h 1787292"/>
              <a:gd name="connsiteX256" fmla="*/ 551127 w 12192000"/>
              <a:gd name="connsiteY256" fmla="*/ 3175 h 178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12192000" h="1787292">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4" y="20637"/>
                </a:lnTo>
                <a:lnTo>
                  <a:pt x="4605602" y="9525"/>
                </a:lnTo>
                <a:lnTo>
                  <a:pt x="4665928" y="3175"/>
                </a:lnTo>
                <a:lnTo>
                  <a:pt x="4734189" y="0"/>
                </a:lnTo>
                <a:lnTo>
                  <a:pt x="4802453" y="3175"/>
                </a:lnTo>
                <a:lnTo>
                  <a:pt x="4862777" y="9525"/>
                </a:lnTo>
                <a:lnTo>
                  <a:pt x="4915165" y="20637"/>
                </a:lnTo>
                <a:lnTo>
                  <a:pt x="4961201" y="36512"/>
                </a:lnTo>
                <a:lnTo>
                  <a:pt x="5002476" y="52387"/>
                </a:lnTo>
                <a:lnTo>
                  <a:pt x="5038989" y="68262"/>
                </a:lnTo>
                <a:lnTo>
                  <a:pt x="5077089" y="87312"/>
                </a:lnTo>
                <a:lnTo>
                  <a:pt x="5115189" y="106362"/>
                </a:lnTo>
                <a:lnTo>
                  <a:pt x="5151701" y="125412"/>
                </a:lnTo>
                <a:lnTo>
                  <a:pt x="5192976"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09" y="106362"/>
                </a:lnTo>
                <a:lnTo>
                  <a:pt x="5743308" y="87312"/>
                </a:lnTo>
                <a:lnTo>
                  <a:pt x="5781408" y="68262"/>
                </a:lnTo>
                <a:lnTo>
                  <a:pt x="5817921" y="52387"/>
                </a:lnTo>
                <a:lnTo>
                  <a:pt x="5859196" y="36512"/>
                </a:lnTo>
                <a:lnTo>
                  <a:pt x="5905234" y="20637"/>
                </a:lnTo>
                <a:lnTo>
                  <a:pt x="5957621" y="9525"/>
                </a:lnTo>
                <a:lnTo>
                  <a:pt x="6017947" y="3175"/>
                </a:lnTo>
                <a:lnTo>
                  <a:pt x="6086208"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2000" y="174668"/>
                </a:lnTo>
                <a:lnTo>
                  <a:pt x="12192000" y="885826"/>
                </a:lnTo>
                <a:lnTo>
                  <a:pt x="12192000" y="1787292"/>
                </a:lnTo>
                <a:lnTo>
                  <a:pt x="0" y="1787292"/>
                </a:lnTo>
                <a:lnTo>
                  <a:pt x="0" y="885826"/>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4FE459-FA4A-F74C-8B1D-2F5224830FE0}"/>
              </a:ext>
            </a:extLst>
          </p:cNvPr>
          <p:cNvSpPr>
            <a:spLocks noGrp="1"/>
          </p:cNvSpPr>
          <p:nvPr>
            <p:ph type="ctrTitle"/>
          </p:nvPr>
        </p:nvSpPr>
        <p:spPr>
          <a:xfrm>
            <a:off x="1078523" y="5449151"/>
            <a:ext cx="10318417" cy="523811"/>
          </a:xfrm>
        </p:spPr>
        <p:txBody>
          <a:bodyPr anchor="b">
            <a:normAutofit/>
          </a:bodyPr>
          <a:lstStyle/>
          <a:p>
            <a:r>
              <a:rPr lang="en-US" sz="2400" dirty="0">
                <a:solidFill>
                  <a:srgbClr val="2A1A00"/>
                </a:solidFill>
              </a:rPr>
              <a:t>Brand advocate program</a:t>
            </a:r>
          </a:p>
        </p:txBody>
      </p:sp>
      <p:sp>
        <p:nvSpPr>
          <p:cNvPr id="3" name="Subtitle 2">
            <a:extLst>
              <a:ext uri="{FF2B5EF4-FFF2-40B4-BE49-F238E27FC236}">
                <a16:creationId xmlns:a16="http://schemas.microsoft.com/office/drawing/2014/main" id="{A102BEDE-849F-BF41-A194-81FEE7AEBB47}"/>
              </a:ext>
            </a:extLst>
          </p:cNvPr>
          <p:cNvSpPr>
            <a:spLocks noGrp="1"/>
          </p:cNvSpPr>
          <p:nvPr>
            <p:ph type="subTitle" idx="1"/>
          </p:nvPr>
        </p:nvSpPr>
        <p:spPr>
          <a:xfrm>
            <a:off x="1078524" y="5979196"/>
            <a:ext cx="10318416" cy="396483"/>
          </a:xfrm>
        </p:spPr>
        <p:txBody>
          <a:bodyPr>
            <a:normAutofit/>
          </a:bodyPr>
          <a:lstStyle/>
          <a:p>
            <a:pPr>
              <a:lnSpc>
                <a:spcPct val="90000"/>
              </a:lnSpc>
            </a:pPr>
            <a:r>
              <a:rPr lang="en-US" sz="1100" dirty="0">
                <a:solidFill>
                  <a:srgbClr val="FFFFFF"/>
                </a:solidFill>
              </a:rPr>
              <a:t>Brand awareness / sales / field-quality support network comprised of highly-educated and well-rounded beer professionals.</a:t>
            </a:r>
            <a:endParaRPr lang="en-US" sz="1100" dirty="0">
              <a:solidFill>
                <a:srgbClr val="FFFFFF"/>
              </a:solidFill>
              <a:effectLst>
                <a:outerShdw blurRad="50800" dist="38100" algn="l" rotWithShape="0">
                  <a:prstClr val="black">
                    <a:alpha val="40000"/>
                  </a:prstClr>
                </a:outerShdw>
              </a:effectLst>
            </a:endParaRPr>
          </a:p>
        </p:txBody>
      </p:sp>
      <p:pic>
        <p:nvPicPr>
          <p:cNvPr id="7" name="Picture 6">
            <a:extLst>
              <a:ext uri="{FF2B5EF4-FFF2-40B4-BE49-F238E27FC236}">
                <a16:creationId xmlns:a16="http://schemas.microsoft.com/office/drawing/2014/main" id="{5FC30C8F-3BFA-1E44-B251-E34A5FAA648A}"/>
              </a:ext>
            </a:extLst>
          </p:cNvPr>
          <p:cNvPicPr>
            <a:picLocks noChangeAspect="1"/>
          </p:cNvPicPr>
          <p:nvPr/>
        </p:nvPicPr>
        <p:blipFill>
          <a:blip r:embed="rId2"/>
          <a:stretch>
            <a:fillRect/>
          </a:stretch>
        </p:blipFill>
        <p:spPr>
          <a:xfrm>
            <a:off x="2170132" y="643467"/>
            <a:ext cx="7851735" cy="3925867"/>
          </a:xfrm>
          <a:prstGeom prst="rect">
            <a:avLst/>
          </a:prstGeom>
        </p:spPr>
      </p:pic>
    </p:spTree>
    <p:extLst>
      <p:ext uri="{BB962C8B-B14F-4D97-AF65-F5344CB8AC3E}">
        <p14:creationId xmlns:p14="http://schemas.microsoft.com/office/powerpoint/2010/main" val="2781832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Freeform 6">
            <a:extLst>
              <a:ext uri="{FF2B5EF4-FFF2-40B4-BE49-F238E27FC236}">
                <a16:creationId xmlns:a16="http://schemas.microsoft.com/office/drawing/2014/main" id="{C98F4480-8749-4E48-82BB-3A0F2F311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73" name="Rectangle 72">
            <a:extLst>
              <a:ext uri="{FF2B5EF4-FFF2-40B4-BE49-F238E27FC236}">
                <a16:creationId xmlns:a16="http://schemas.microsoft.com/office/drawing/2014/main" id="{5249F694-12BA-47C4-9FF3-570372F3B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Freeform 10">
            <a:extLst>
              <a:ext uri="{FF2B5EF4-FFF2-40B4-BE49-F238E27FC236}">
                <a16:creationId xmlns:a16="http://schemas.microsoft.com/office/drawing/2014/main" id="{E1CE536E-134A-4A35-900B-30F927D5B5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sp>
      <p:sp>
        <p:nvSpPr>
          <p:cNvPr id="5" name="Title 4">
            <a:extLst>
              <a:ext uri="{FF2B5EF4-FFF2-40B4-BE49-F238E27FC236}">
                <a16:creationId xmlns:a16="http://schemas.microsoft.com/office/drawing/2014/main" id="{E41C0BE9-9873-7D4F-BB4A-49B4E7B43E1B}"/>
              </a:ext>
            </a:extLst>
          </p:cNvPr>
          <p:cNvSpPr>
            <a:spLocks noGrp="1"/>
          </p:cNvSpPr>
          <p:nvPr>
            <p:ph type="title"/>
          </p:nvPr>
        </p:nvSpPr>
        <p:spPr>
          <a:xfrm>
            <a:off x="383857" y="206434"/>
            <a:ext cx="10040109" cy="1492132"/>
          </a:xfrm>
        </p:spPr>
        <p:txBody>
          <a:bodyPr vert="horz" lIns="91440" tIns="45720" rIns="91440" bIns="45720" rtlCol="0" anchor="t">
            <a:normAutofit/>
          </a:bodyPr>
          <a:lstStyle/>
          <a:p>
            <a:r>
              <a:rPr lang="en-US" dirty="0"/>
              <a:t>Testimonials </a:t>
            </a:r>
          </a:p>
        </p:txBody>
      </p:sp>
      <p:sp>
        <p:nvSpPr>
          <p:cNvPr id="77" name="Rectangle 76">
            <a:extLst>
              <a:ext uri="{FF2B5EF4-FFF2-40B4-BE49-F238E27FC236}">
                <a16:creationId xmlns:a16="http://schemas.microsoft.com/office/drawing/2014/main" id="{FA0382D1-1594-4E3D-842E-04E1E5E75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extBox 7">
            <a:extLst>
              <a:ext uri="{FF2B5EF4-FFF2-40B4-BE49-F238E27FC236}">
                <a16:creationId xmlns:a16="http://schemas.microsoft.com/office/drawing/2014/main" id="{4F942D14-2153-2D48-9D88-0DB1118ECB5A}"/>
              </a:ext>
            </a:extLst>
          </p:cNvPr>
          <p:cNvSpPr txBox="1"/>
          <p:nvPr/>
        </p:nvSpPr>
        <p:spPr>
          <a:xfrm>
            <a:off x="470735" y="1062059"/>
            <a:ext cx="9112568" cy="738664"/>
          </a:xfrm>
          <a:prstGeom prst="rect">
            <a:avLst/>
          </a:prstGeom>
          <a:noFill/>
        </p:spPr>
        <p:txBody>
          <a:bodyPr wrap="square" rtlCol="0">
            <a:spAutoFit/>
          </a:bodyPr>
          <a:lstStyle/>
          <a:p>
            <a:endParaRPr lang="en-US" sz="1400" i="1" dirty="0"/>
          </a:p>
          <a:p>
            <a:r>
              <a:rPr lang="en-US" sz="1400" i="1" dirty="0"/>
              <a:t>"Better Beer Society and their Brand Advocates are true professionals. If it’s not the brewery rep hosting the event, they are the ONLY outside agency I allow to do tastings at France 44." </a:t>
            </a:r>
            <a:r>
              <a:rPr lang="en-US" sz="1400" dirty="0">
                <a:solidFill>
                  <a:schemeClr val="accent1"/>
                </a:solidFill>
              </a:rPr>
              <a:t>- </a:t>
            </a:r>
            <a:r>
              <a:rPr lang="en-US" sz="1400" b="1" dirty="0">
                <a:solidFill>
                  <a:schemeClr val="accent1"/>
                </a:solidFill>
              </a:rPr>
              <a:t>Bill Nosan / Buyer &amp; Manager / France 44 Wines &amp; Spirits</a:t>
            </a:r>
          </a:p>
        </p:txBody>
      </p:sp>
      <p:sp>
        <p:nvSpPr>
          <p:cNvPr id="11" name="Rectangle 10">
            <a:extLst>
              <a:ext uri="{FF2B5EF4-FFF2-40B4-BE49-F238E27FC236}">
                <a16:creationId xmlns:a16="http://schemas.microsoft.com/office/drawing/2014/main" id="{E822CA2F-F73F-4648-99D8-69756A982B0C}"/>
              </a:ext>
            </a:extLst>
          </p:cNvPr>
          <p:cNvSpPr/>
          <p:nvPr/>
        </p:nvSpPr>
        <p:spPr>
          <a:xfrm>
            <a:off x="470735" y="1777837"/>
            <a:ext cx="9750593" cy="738664"/>
          </a:xfrm>
          <a:prstGeom prst="rect">
            <a:avLst/>
          </a:prstGeom>
        </p:spPr>
        <p:txBody>
          <a:bodyPr wrap="square">
            <a:spAutoFit/>
          </a:bodyPr>
          <a:lstStyle/>
          <a:p>
            <a:endParaRPr lang="en-US" sz="1400" i="1" dirty="0">
              <a:solidFill>
                <a:srgbClr val="222222"/>
              </a:solidFill>
            </a:endParaRPr>
          </a:p>
          <a:p>
            <a:r>
              <a:rPr lang="en-US" sz="1400" i="1" dirty="0">
                <a:solidFill>
                  <a:srgbClr val="222222"/>
                </a:solidFill>
              </a:rPr>
              <a:t>“Better Beer Society continues to be an extremely valuable partner to us.  Their Brand Advocate program has proven to be quite effective in supporting and building our brands" </a:t>
            </a:r>
            <a:r>
              <a:rPr lang="en-US" sz="1400" b="1" dirty="0">
                <a:solidFill>
                  <a:srgbClr val="222222"/>
                </a:solidFill>
              </a:rPr>
              <a:t>- </a:t>
            </a:r>
            <a:r>
              <a:rPr lang="en-US" sz="1400" b="1" dirty="0">
                <a:solidFill>
                  <a:schemeClr val="accent1"/>
                </a:solidFill>
              </a:rPr>
              <a:t>Ryan </a:t>
            </a:r>
            <a:r>
              <a:rPr lang="en-US" sz="1400" b="1" dirty="0" err="1">
                <a:solidFill>
                  <a:schemeClr val="accent1"/>
                </a:solidFill>
              </a:rPr>
              <a:t>Ferebee</a:t>
            </a:r>
            <a:r>
              <a:rPr lang="en-US" sz="1400" b="1" dirty="0">
                <a:solidFill>
                  <a:schemeClr val="accent1"/>
                </a:solidFill>
              </a:rPr>
              <a:t> // Beverage Specialist &amp; Certified Cicerone® // Breakthru Beverage</a:t>
            </a:r>
          </a:p>
        </p:txBody>
      </p:sp>
      <p:sp>
        <p:nvSpPr>
          <p:cNvPr id="12" name="TextBox 11">
            <a:extLst>
              <a:ext uri="{FF2B5EF4-FFF2-40B4-BE49-F238E27FC236}">
                <a16:creationId xmlns:a16="http://schemas.microsoft.com/office/drawing/2014/main" id="{9969F859-6F03-0B4F-B4EF-F67CF82E953D}"/>
              </a:ext>
            </a:extLst>
          </p:cNvPr>
          <p:cNvSpPr txBox="1"/>
          <p:nvPr/>
        </p:nvSpPr>
        <p:spPr>
          <a:xfrm>
            <a:off x="442912" y="2547243"/>
            <a:ext cx="11450384" cy="646331"/>
          </a:xfrm>
          <a:prstGeom prst="rect">
            <a:avLst/>
          </a:prstGeom>
          <a:noFill/>
        </p:spPr>
        <p:txBody>
          <a:bodyPr wrap="square" rtlCol="0">
            <a:spAutoFit/>
          </a:bodyPr>
          <a:lstStyle/>
          <a:p>
            <a:br>
              <a:rPr lang="en-US" dirty="0"/>
            </a:br>
            <a:endParaRPr lang="en-US" dirty="0"/>
          </a:p>
        </p:txBody>
      </p:sp>
      <p:sp>
        <p:nvSpPr>
          <p:cNvPr id="2" name="TextBox 1">
            <a:extLst>
              <a:ext uri="{FF2B5EF4-FFF2-40B4-BE49-F238E27FC236}">
                <a16:creationId xmlns:a16="http://schemas.microsoft.com/office/drawing/2014/main" id="{62BFA495-CB6C-8A4D-A6FA-82B1B54D36A2}"/>
              </a:ext>
            </a:extLst>
          </p:cNvPr>
          <p:cNvSpPr txBox="1"/>
          <p:nvPr/>
        </p:nvSpPr>
        <p:spPr>
          <a:xfrm>
            <a:off x="458152" y="2574502"/>
            <a:ext cx="10893743" cy="1446550"/>
          </a:xfrm>
          <a:prstGeom prst="rect">
            <a:avLst/>
          </a:prstGeom>
          <a:noFill/>
        </p:spPr>
        <p:txBody>
          <a:bodyPr wrap="square" rtlCol="0">
            <a:spAutoFit/>
          </a:bodyPr>
          <a:lstStyle/>
          <a:p>
            <a:endParaRPr lang="en-US" sz="1400" i="1" dirty="0"/>
          </a:p>
          <a:p>
            <a:r>
              <a:rPr lang="en-US" sz="1400" i="1" dirty="0"/>
              <a:t>"We've been partnered with Better Beer Society's BA Program for years.  Their team not only has great knowledge of our brewery and brands, but of beer in general.  They are a well-trusted service, not only from us and other suppliers, but also to our retail partners.  Their ability to staff all of our requests and provide us with detailed recaps has made this relationship extremely valuable to us.” – </a:t>
            </a:r>
            <a:r>
              <a:rPr lang="en-US" sz="1400" b="1" dirty="0" err="1">
                <a:solidFill>
                  <a:schemeClr val="accent1"/>
                </a:solidFill>
              </a:rPr>
              <a:t>Corland</a:t>
            </a:r>
            <a:r>
              <a:rPr lang="en-US" sz="1400" b="1" dirty="0">
                <a:solidFill>
                  <a:schemeClr val="accent1"/>
                </a:solidFill>
              </a:rPr>
              <a:t> </a:t>
            </a:r>
            <a:r>
              <a:rPr lang="en-US" sz="1400" b="1" dirty="0" err="1">
                <a:solidFill>
                  <a:schemeClr val="accent1"/>
                </a:solidFill>
              </a:rPr>
              <a:t>Egertson</a:t>
            </a:r>
            <a:r>
              <a:rPr lang="en-US" sz="1400" b="1" dirty="0">
                <a:solidFill>
                  <a:schemeClr val="accent1"/>
                </a:solidFill>
              </a:rPr>
              <a:t> / Regional Sales Manager // Odell Brewing Co</a:t>
            </a:r>
            <a:r>
              <a:rPr lang="en-US" sz="1400" b="1" i="1" dirty="0">
                <a:solidFill>
                  <a:schemeClr val="accent1"/>
                </a:solidFill>
              </a:rPr>
              <a:t>. </a:t>
            </a:r>
          </a:p>
          <a:p>
            <a:endParaRPr lang="en-US" sz="1400" b="1" i="1" dirty="0">
              <a:solidFill>
                <a:schemeClr val="accent1"/>
              </a:solidFill>
            </a:endParaRPr>
          </a:p>
          <a:p>
            <a:endParaRPr lang="en-US" dirty="0"/>
          </a:p>
        </p:txBody>
      </p:sp>
      <p:sp>
        <p:nvSpPr>
          <p:cNvPr id="16" name="TextBox 15">
            <a:extLst>
              <a:ext uri="{FF2B5EF4-FFF2-40B4-BE49-F238E27FC236}">
                <a16:creationId xmlns:a16="http://schemas.microsoft.com/office/drawing/2014/main" id="{0CEEC9D0-701C-714C-A681-71CF73A4C0B2}"/>
              </a:ext>
            </a:extLst>
          </p:cNvPr>
          <p:cNvSpPr txBox="1"/>
          <p:nvPr/>
        </p:nvSpPr>
        <p:spPr>
          <a:xfrm>
            <a:off x="470735" y="3559335"/>
            <a:ext cx="11488103" cy="738664"/>
          </a:xfrm>
          <a:prstGeom prst="rect">
            <a:avLst/>
          </a:prstGeom>
          <a:noFill/>
        </p:spPr>
        <p:txBody>
          <a:bodyPr wrap="square" rtlCol="0">
            <a:spAutoFit/>
          </a:bodyPr>
          <a:lstStyle/>
          <a:p>
            <a:endParaRPr lang="en-US" sz="1400" i="1" dirty="0"/>
          </a:p>
          <a:p>
            <a:r>
              <a:rPr lang="en-US" sz="1400" i="1" dirty="0"/>
              <a:t>"Better Beer Society's continued commitment to creativity, quality, and education for the beer consumer are just some of the many reasons why we choose to work with them. We raise a glass to all that they do for our industry." - </a:t>
            </a:r>
            <a:r>
              <a:rPr lang="en-US" sz="1400" b="1" dirty="0">
                <a:solidFill>
                  <a:schemeClr val="accent1"/>
                </a:solidFill>
              </a:rPr>
              <a:t>Ian Meredith / Off-Premise Metro Sales Manager // Summit Brewing Co. </a:t>
            </a:r>
          </a:p>
        </p:txBody>
      </p:sp>
      <p:sp>
        <p:nvSpPr>
          <p:cNvPr id="17" name="TextBox 16">
            <a:extLst>
              <a:ext uri="{FF2B5EF4-FFF2-40B4-BE49-F238E27FC236}">
                <a16:creationId xmlns:a16="http://schemas.microsoft.com/office/drawing/2014/main" id="{E4410ACB-A83B-654A-A227-EB1A9DD83C4E}"/>
              </a:ext>
            </a:extLst>
          </p:cNvPr>
          <p:cNvSpPr txBox="1"/>
          <p:nvPr/>
        </p:nvSpPr>
        <p:spPr>
          <a:xfrm>
            <a:off x="470735" y="4421875"/>
            <a:ext cx="9654572" cy="954107"/>
          </a:xfrm>
          <a:prstGeom prst="rect">
            <a:avLst/>
          </a:prstGeom>
          <a:noFill/>
        </p:spPr>
        <p:txBody>
          <a:bodyPr wrap="square" rtlCol="0">
            <a:spAutoFit/>
          </a:bodyPr>
          <a:lstStyle/>
          <a:p>
            <a:endParaRPr lang="en-US" sz="1400" i="1" dirty="0"/>
          </a:p>
          <a:p>
            <a:r>
              <a:rPr lang="en-US" sz="1400" i="1" dirty="0"/>
              <a:t>“I have worked with BBS for almost 5 years now.  Without a doubt, they are the most outgoing, friendly, reliable, and knowledgeable team I have ever worked with.  When it comes to trusting someone else to represent your brand, there is no one else I would choose to partner with.” </a:t>
            </a:r>
            <a:r>
              <a:rPr lang="en-US" sz="1400" i="1" dirty="0">
                <a:solidFill>
                  <a:schemeClr val="accent1"/>
                </a:solidFill>
              </a:rPr>
              <a:t>– </a:t>
            </a:r>
            <a:r>
              <a:rPr lang="en-US" sz="1400" b="1" dirty="0">
                <a:solidFill>
                  <a:schemeClr val="accent1"/>
                </a:solidFill>
              </a:rPr>
              <a:t>Stephen </a:t>
            </a:r>
            <a:r>
              <a:rPr lang="en-US" sz="1400" b="1" dirty="0" err="1">
                <a:solidFill>
                  <a:schemeClr val="accent1"/>
                </a:solidFill>
              </a:rPr>
              <a:t>Cregan</a:t>
            </a:r>
            <a:r>
              <a:rPr lang="en-US" sz="1400" b="1" dirty="0">
                <a:solidFill>
                  <a:schemeClr val="accent1"/>
                </a:solidFill>
              </a:rPr>
              <a:t> / Sierra Nevada Brewing Co.</a:t>
            </a:r>
            <a:endParaRPr lang="en-US" sz="1400" dirty="0">
              <a:solidFill>
                <a:schemeClr val="accent1"/>
              </a:solidFill>
            </a:endParaRPr>
          </a:p>
        </p:txBody>
      </p:sp>
      <p:sp>
        <p:nvSpPr>
          <p:cNvPr id="21" name="TextBox 20">
            <a:extLst>
              <a:ext uri="{FF2B5EF4-FFF2-40B4-BE49-F238E27FC236}">
                <a16:creationId xmlns:a16="http://schemas.microsoft.com/office/drawing/2014/main" id="{6428B1AC-6EBC-1C4E-BEDD-46F98F352933}"/>
              </a:ext>
            </a:extLst>
          </p:cNvPr>
          <p:cNvSpPr txBox="1"/>
          <p:nvPr/>
        </p:nvSpPr>
        <p:spPr>
          <a:xfrm>
            <a:off x="458152" y="5437574"/>
            <a:ext cx="10179368" cy="954107"/>
          </a:xfrm>
          <a:prstGeom prst="rect">
            <a:avLst/>
          </a:prstGeom>
          <a:noFill/>
        </p:spPr>
        <p:txBody>
          <a:bodyPr wrap="square" rtlCol="0">
            <a:spAutoFit/>
          </a:bodyPr>
          <a:lstStyle/>
          <a:p>
            <a:endParaRPr lang="en-US" sz="1400" i="1" dirty="0"/>
          </a:p>
          <a:p>
            <a:r>
              <a:rPr lang="en-US" sz="1400" i="1" dirty="0"/>
              <a:t>“We work with Better Beer Society in multiple states. They have proven to be a highly professional and process driven partner for us. They're extremely easy to work with and willing to adjust to the needs of our brands when asked. Moreover, their teams are reliable, consistent and highly effective for us. ” </a:t>
            </a:r>
            <a:r>
              <a:rPr lang="en-US" sz="1400" dirty="0"/>
              <a:t>- </a:t>
            </a:r>
            <a:r>
              <a:rPr lang="en-US" sz="1400" b="1" dirty="0">
                <a:solidFill>
                  <a:schemeClr val="accent1"/>
                </a:solidFill>
              </a:rPr>
              <a:t>Jason </a:t>
            </a:r>
            <a:r>
              <a:rPr lang="en-US" sz="1400" b="1" dirty="0" err="1">
                <a:solidFill>
                  <a:schemeClr val="accent1"/>
                </a:solidFill>
              </a:rPr>
              <a:t>McMackins</a:t>
            </a:r>
            <a:r>
              <a:rPr lang="en-US" sz="1400" b="1" dirty="0">
                <a:solidFill>
                  <a:schemeClr val="accent1"/>
                </a:solidFill>
              </a:rPr>
              <a:t> // Manager, Consulting // Baker Tilly Virchow Krause, LLP</a:t>
            </a:r>
          </a:p>
        </p:txBody>
      </p:sp>
    </p:spTree>
    <p:extLst>
      <p:ext uri="{BB962C8B-B14F-4D97-AF65-F5344CB8AC3E}">
        <p14:creationId xmlns:p14="http://schemas.microsoft.com/office/powerpoint/2010/main" val="2977233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Freeform 6">
            <a:extLst>
              <a:ext uri="{FF2B5EF4-FFF2-40B4-BE49-F238E27FC236}">
                <a16:creationId xmlns:a16="http://schemas.microsoft.com/office/drawing/2014/main" id="{C98F4480-8749-4E48-82BB-3A0F2F311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73" name="Rectangle 72">
            <a:extLst>
              <a:ext uri="{FF2B5EF4-FFF2-40B4-BE49-F238E27FC236}">
                <a16:creationId xmlns:a16="http://schemas.microsoft.com/office/drawing/2014/main" id="{5249F694-12BA-47C4-9FF3-570372F3B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Freeform 10">
            <a:extLst>
              <a:ext uri="{FF2B5EF4-FFF2-40B4-BE49-F238E27FC236}">
                <a16:creationId xmlns:a16="http://schemas.microsoft.com/office/drawing/2014/main" id="{E1CE536E-134A-4A35-900B-30F927D5B5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sp>
      <p:sp>
        <p:nvSpPr>
          <p:cNvPr id="5" name="Title 4">
            <a:extLst>
              <a:ext uri="{FF2B5EF4-FFF2-40B4-BE49-F238E27FC236}">
                <a16:creationId xmlns:a16="http://schemas.microsoft.com/office/drawing/2014/main" id="{E41C0BE9-9873-7D4F-BB4A-49B4E7B43E1B}"/>
              </a:ext>
            </a:extLst>
          </p:cNvPr>
          <p:cNvSpPr>
            <a:spLocks noGrp="1"/>
          </p:cNvSpPr>
          <p:nvPr>
            <p:ph type="title"/>
          </p:nvPr>
        </p:nvSpPr>
        <p:spPr>
          <a:xfrm>
            <a:off x="383857" y="206434"/>
            <a:ext cx="8988743" cy="936566"/>
          </a:xfrm>
        </p:spPr>
        <p:txBody>
          <a:bodyPr vert="horz" lIns="91440" tIns="45720" rIns="91440" bIns="45720" rtlCol="0" anchor="t">
            <a:normAutofit/>
          </a:bodyPr>
          <a:lstStyle/>
          <a:p>
            <a:r>
              <a:rPr lang="en-US" dirty="0"/>
              <a:t>BBS partners (Partial list)  </a:t>
            </a:r>
          </a:p>
        </p:txBody>
      </p:sp>
      <p:sp>
        <p:nvSpPr>
          <p:cNvPr id="77" name="Rectangle 76">
            <a:extLst>
              <a:ext uri="{FF2B5EF4-FFF2-40B4-BE49-F238E27FC236}">
                <a16:creationId xmlns:a16="http://schemas.microsoft.com/office/drawing/2014/main" id="{FA0382D1-1594-4E3D-842E-04E1E5E75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a:extLst>
              <a:ext uri="{FF2B5EF4-FFF2-40B4-BE49-F238E27FC236}">
                <a16:creationId xmlns:a16="http://schemas.microsoft.com/office/drawing/2014/main" id="{9969F859-6F03-0B4F-B4EF-F67CF82E953D}"/>
              </a:ext>
            </a:extLst>
          </p:cNvPr>
          <p:cNvSpPr txBox="1"/>
          <p:nvPr/>
        </p:nvSpPr>
        <p:spPr>
          <a:xfrm>
            <a:off x="442912" y="2547243"/>
            <a:ext cx="11450384" cy="646331"/>
          </a:xfrm>
          <a:prstGeom prst="rect">
            <a:avLst/>
          </a:prstGeom>
          <a:noFill/>
        </p:spPr>
        <p:txBody>
          <a:bodyPr wrap="square" rtlCol="0">
            <a:spAutoFit/>
          </a:bodyPr>
          <a:lstStyle/>
          <a:p>
            <a:br>
              <a:rPr lang="en-US" dirty="0"/>
            </a:br>
            <a:endParaRPr lang="en-US" dirty="0"/>
          </a:p>
        </p:txBody>
      </p:sp>
      <p:pic>
        <p:nvPicPr>
          <p:cNvPr id="6" name="Picture 5" descr="A close up of food&#10;&#10;Description automatically generated">
            <a:extLst>
              <a:ext uri="{FF2B5EF4-FFF2-40B4-BE49-F238E27FC236}">
                <a16:creationId xmlns:a16="http://schemas.microsoft.com/office/drawing/2014/main" id="{3EE9D454-1BAC-F042-9625-993BFDB31206}"/>
              </a:ext>
            </a:extLst>
          </p:cNvPr>
          <p:cNvPicPr>
            <a:picLocks noChangeAspect="1"/>
          </p:cNvPicPr>
          <p:nvPr/>
        </p:nvPicPr>
        <p:blipFill>
          <a:blip r:embed="rId2"/>
          <a:stretch>
            <a:fillRect/>
          </a:stretch>
        </p:blipFill>
        <p:spPr>
          <a:xfrm>
            <a:off x="1271075" y="5077796"/>
            <a:ext cx="1663489" cy="914368"/>
          </a:xfrm>
          <a:prstGeom prst="rect">
            <a:avLst/>
          </a:prstGeom>
        </p:spPr>
      </p:pic>
      <p:pic>
        <p:nvPicPr>
          <p:cNvPr id="9" name="Picture 8">
            <a:extLst>
              <a:ext uri="{FF2B5EF4-FFF2-40B4-BE49-F238E27FC236}">
                <a16:creationId xmlns:a16="http://schemas.microsoft.com/office/drawing/2014/main" id="{F0CC3B5A-BB76-EE40-8BA0-FE11519E216E}"/>
              </a:ext>
            </a:extLst>
          </p:cNvPr>
          <p:cNvPicPr>
            <a:picLocks noChangeAspect="1"/>
          </p:cNvPicPr>
          <p:nvPr/>
        </p:nvPicPr>
        <p:blipFill>
          <a:blip r:embed="rId3"/>
          <a:stretch>
            <a:fillRect/>
          </a:stretch>
        </p:blipFill>
        <p:spPr>
          <a:xfrm>
            <a:off x="2276020" y="2425104"/>
            <a:ext cx="1557670" cy="778835"/>
          </a:xfrm>
          <a:prstGeom prst="rect">
            <a:avLst/>
          </a:prstGeom>
        </p:spPr>
      </p:pic>
      <p:pic>
        <p:nvPicPr>
          <p:cNvPr id="13" name="Picture 12" descr="A picture containing clipart&#10;&#10;Description automatically generated">
            <a:extLst>
              <a:ext uri="{FF2B5EF4-FFF2-40B4-BE49-F238E27FC236}">
                <a16:creationId xmlns:a16="http://schemas.microsoft.com/office/drawing/2014/main" id="{F45093FD-3739-3043-8176-4B04ADB30748}"/>
              </a:ext>
            </a:extLst>
          </p:cNvPr>
          <p:cNvPicPr>
            <a:picLocks noChangeAspect="1"/>
          </p:cNvPicPr>
          <p:nvPr/>
        </p:nvPicPr>
        <p:blipFill>
          <a:blip r:embed="rId4"/>
          <a:stretch>
            <a:fillRect/>
          </a:stretch>
        </p:blipFill>
        <p:spPr>
          <a:xfrm>
            <a:off x="6466391" y="3632159"/>
            <a:ext cx="2451325" cy="857964"/>
          </a:xfrm>
          <a:prstGeom prst="rect">
            <a:avLst/>
          </a:prstGeom>
        </p:spPr>
      </p:pic>
      <p:pic>
        <p:nvPicPr>
          <p:cNvPr id="15" name="Picture 14">
            <a:extLst>
              <a:ext uri="{FF2B5EF4-FFF2-40B4-BE49-F238E27FC236}">
                <a16:creationId xmlns:a16="http://schemas.microsoft.com/office/drawing/2014/main" id="{6DFCFA0A-BD72-3F48-8EB0-9A7264065243}"/>
              </a:ext>
            </a:extLst>
          </p:cNvPr>
          <p:cNvPicPr>
            <a:picLocks noChangeAspect="1"/>
          </p:cNvPicPr>
          <p:nvPr/>
        </p:nvPicPr>
        <p:blipFill>
          <a:blip r:embed="rId5"/>
          <a:stretch>
            <a:fillRect/>
          </a:stretch>
        </p:blipFill>
        <p:spPr>
          <a:xfrm>
            <a:off x="6475536" y="5057556"/>
            <a:ext cx="890111" cy="890111"/>
          </a:xfrm>
          <a:prstGeom prst="rect">
            <a:avLst/>
          </a:prstGeom>
        </p:spPr>
      </p:pic>
      <p:pic>
        <p:nvPicPr>
          <p:cNvPr id="19" name="Picture 18" descr="A close up of a sign&#10;&#10;Description automatically generated">
            <a:extLst>
              <a:ext uri="{FF2B5EF4-FFF2-40B4-BE49-F238E27FC236}">
                <a16:creationId xmlns:a16="http://schemas.microsoft.com/office/drawing/2014/main" id="{E6A0576E-39F5-AA42-9AD0-E43DB0174445}"/>
              </a:ext>
            </a:extLst>
          </p:cNvPr>
          <p:cNvPicPr>
            <a:picLocks noChangeAspect="1"/>
          </p:cNvPicPr>
          <p:nvPr/>
        </p:nvPicPr>
        <p:blipFill>
          <a:blip r:embed="rId6"/>
          <a:stretch>
            <a:fillRect/>
          </a:stretch>
        </p:blipFill>
        <p:spPr>
          <a:xfrm>
            <a:off x="5180682" y="3651064"/>
            <a:ext cx="900856" cy="900856"/>
          </a:xfrm>
          <a:prstGeom prst="rect">
            <a:avLst/>
          </a:prstGeom>
        </p:spPr>
      </p:pic>
      <p:pic>
        <p:nvPicPr>
          <p:cNvPr id="23" name="Picture 22">
            <a:extLst>
              <a:ext uri="{FF2B5EF4-FFF2-40B4-BE49-F238E27FC236}">
                <a16:creationId xmlns:a16="http://schemas.microsoft.com/office/drawing/2014/main" id="{7BB5055A-61AF-7044-A976-9E3CC365956E}"/>
              </a:ext>
            </a:extLst>
          </p:cNvPr>
          <p:cNvPicPr>
            <a:picLocks noChangeAspect="1"/>
          </p:cNvPicPr>
          <p:nvPr/>
        </p:nvPicPr>
        <p:blipFill>
          <a:blip r:embed="rId7"/>
          <a:stretch>
            <a:fillRect/>
          </a:stretch>
        </p:blipFill>
        <p:spPr>
          <a:xfrm>
            <a:off x="5043993" y="1368205"/>
            <a:ext cx="2512249" cy="720178"/>
          </a:xfrm>
          <a:prstGeom prst="rect">
            <a:avLst/>
          </a:prstGeom>
        </p:spPr>
      </p:pic>
      <p:pic>
        <p:nvPicPr>
          <p:cNvPr id="3" name="Picture 2">
            <a:extLst>
              <a:ext uri="{FF2B5EF4-FFF2-40B4-BE49-F238E27FC236}">
                <a16:creationId xmlns:a16="http://schemas.microsoft.com/office/drawing/2014/main" id="{F116C53B-8FCF-ED45-8847-3D88CC7F3DE3}"/>
              </a:ext>
            </a:extLst>
          </p:cNvPr>
          <p:cNvPicPr>
            <a:picLocks noChangeAspect="1"/>
          </p:cNvPicPr>
          <p:nvPr/>
        </p:nvPicPr>
        <p:blipFill>
          <a:blip r:embed="rId8"/>
          <a:stretch>
            <a:fillRect/>
          </a:stretch>
        </p:blipFill>
        <p:spPr>
          <a:xfrm>
            <a:off x="8003427" y="1388307"/>
            <a:ext cx="2957968" cy="739492"/>
          </a:xfrm>
          <a:prstGeom prst="rect">
            <a:avLst/>
          </a:prstGeom>
        </p:spPr>
      </p:pic>
      <p:pic>
        <p:nvPicPr>
          <p:cNvPr id="4" name="Picture 3">
            <a:extLst>
              <a:ext uri="{FF2B5EF4-FFF2-40B4-BE49-F238E27FC236}">
                <a16:creationId xmlns:a16="http://schemas.microsoft.com/office/drawing/2014/main" id="{309504B0-CCF4-E242-BE97-C4F3E150B3A6}"/>
              </a:ext>
            </a:extLst>
          </p:cNvPr>
          <p:cNvPicPr>
            <a:picLocks noChangeAspect="1"/>
          </p:cNvPicPr>
          <p:nvPr/>
        </p:nvPicPr>
        <p:blipFill>
          <a:blip r:embed="rId9"/>
          <a:stretch>
            <a:fillRect/>
          </a:stretch>
        </p:blipFill>
        <p:spPr>
          <a:xfrm>
            <a:off x="4404810" y="2390329"/>
            <a:ext cx="857963" cy="857963"/>
          </a:xfrm>
          <a:prstGeom prst="rect">
            <a:avLst/>
          </a:prstGeom>
        </p:spPr>
      </p:pic>
      <p:pic>
        <p:nvPicPr>
          <p:cNvPr id="7" name="Picture 6">
            <a:extLst>
              <a:ext uri="{FF2B5EF4-FFF2-40B4-BE49-F238E27FC236}">
                <a16:creationId xmlns:a16="http://schemas.microsoft.com/office/drawing/2014/main" id="{C8760A1C-6ABC-6D44-A598-13393424766E}"/>
              </a:ext>
            </a:extLst>
          </p:cNvPr>
          <p:cNvPicPr>
            <a:picLocks noChangeAspect="1"/>
          </p:cNvPicPr>
          <p:nvPr/>
        </p:nvPicPr>
        <p:blipFill>
          <a:blip r:embed="rId10"/>
          <a:stretch>
            <a:fillRect/>
          </a:stretch>
        </p:blipFill>
        <p:spPr>
          <a:xfrm>
            <a:off x="1117098" y="1405155"/>
            <a:ext cx="793516" cy="646332"/>
          </a:xfrm>
          <a:prstGeom prst="rect">
            <a:avLst/>
          </a:prstGeom>
        </p:spPr>
      </p:pic>
      <p:pic>
        <p:nvPicPr>
          <p:cNvPr id="14" name="Picture 13">
            <a:extLst>
              <a:ext uri="{FF2B5EF4-FFF2-40B4-BE49-F238E27FC236}">
                <a16:creationId xmlns:a16="http://schemas.microsoft.com/office/drawing/2014/main" id="{4C088ED6-FBBD-2E43-A828-BCE494DE6531}"/>
              </a:ext>
            </a:extLst>
          </p:cNvPr>
          <p:cNvPicPr>
            <a:picLocks noChangeAspect="1"/>
          </p:cNvPicPr>
          <p:nvPr/>
        </p:nvPicPr>
        <p:blipFill>
          <a:blip r:embed="rId11"/>
          <a:stretch>
            <a:fillRect/>
          </a:stretch>
        </p:blipFill>
        <p:spPr>
          <a:xfrm>
            <a:off x="2296907" y="3689330"/>
            <a:ext cx="1073932" cy="833371"/>
          </a:xfrm>
          <a:prstGeom prst="rect">
            <a:avLst/>
          </a:prstGeom>
        </p:spPr>
      </p:pic>
      <p:pic>
        <p:nvPicPr>
          <p:cNvPr id="18" name="Picture 17">
            <a:extLst>
              <a:ext uri="{FF2B5EF4-FFF2-40B4-BE49-F238E27FC236}">
                <a16:creationId xmlns:a16="http://schemas.microsoft.com/office/drawing/2014/main" id="{37BAC670-A07E-7B46-B20B-EA4ADDA13168}"/>
              </a:ext>
            </a:extLst>
          </p:cNvPr>
          <p:cNvPicPr>
            <a:picLocks noChangeAspect="1"/>
          </p:cNvPicPr>
          <p:nvPr/>
        </p:nvPicPr>
        <p:blipFill>
          <a:blip r:embed="rId12"/>
          <a:stretch>
            <a:fillRect/>
          </a:stretch>
        </p:blipFill>
        <p:spPr>
          <a:xfrm>
            <a:off x="5036350" y="5060910"/>
            <a:ext cx="857963" cy="857963"/>
          </a:xfrm>
          <a:prstGeom prst="rect">
            <a:avLst/>
          </a:prstGeom>
        </p:spPr>
      </p:pic>
      <p:pic>
        <p:nvPicPr>
          <p:cNvPr id="20" name="Picture 19">
            <a:extLst>
              <a:ext uri="{FF2B5EF4-FFF2-40B4-BE49-F238E27FC236}">
                <a16:creationId xmlns:a16="http://schemas.microsoft.com/office/drawing/2014/main" id="{5D54A5A1-0333-8644-87C2-9F0A0C09D44D}"/>
              </a:ext>
            </a:extLst>
          </p:cNvPr>
          <p:cNvPicPr>
            <a:picLocks noChangeAspect="1"/>
          </p:cNvPicPr>
          <p:nvPr/>
        </p:nvPicPr>
        <p:blipFill>
          <a:blip r:embed="rId13"/>
          <a:stretch>
            <a:fillRect/>
          </a:stretch>
        </p:blipFill>
        <p:spPr>
          <a:xfrm>
            <a:off x="1095750" y="2429614"/>
            <a:ext cx="763960" cy="763960"/>
          </a:xfrm>
          <a:prstGeom prst="rect">
            <a:avLst/>
          </a:prstGeom>
        </p:spPr>
      </p:pic>
      <p:pic>
        <p:nvPicPr>
          <p:cNvPr id="22" name="Picture 21">
            <a:extLst>
              <a:ext uri="{FF2B5EF4-FFF2-40B4-BE49-F238E27FC236}">
                <a16:creationId xmlns:a16="http://schemas.microsoft.com/office/drawing/2014/main" id="{887C3A34-0401-D74F-B3F0-049849B9686D}"/>
              </a:ext>
            </a:extLst>
          </p:cNvPr>
          <p:cNvPicPr>
            <a:picLocks noChangeAspect="1"/>
          </p:cNvPicPr>
          <p:nvPr/>
        </p:nvPicPr>
        <p:blipFill>
          <a:blip r:embed="rId14"/>
          <a:stretch>
            <a:fillRect/>
          </a:stretch>
        </p:blipFill>
        <p:spPr>
          <a:xfrm>
            <a:off x="3645941" y="3665303"/>
            <a:ext cx="1069345" cy="914368"/>
          </a:xfrm>
          <a:prstGeom prst="rect">
            <a:avLst/>
          </a:prstGeom>
        </p:spPr>
      </p:pic>
      <p:pic>
        <p:nvPicPr>
          <p:cNvPr id="24" name="Picture 23">
            <a:extLst>
              <a:ext uri="{FF2B5EF4-FFF2-40B4-BE49-F238E27FC236}">
                <a16:creationId xmlns:a16="http://schemas.microsoft.com/office/drawing/2014/main" id="{A39DCE83-23D4-3B49-8BC4-D02FF97FA716}"/>
              </a:ext>
            </a:extLst>
          </p:cNvPr>
          <p:cNvPicPr>
            <a:picLocks noChangeAspect="1"/>
          </p:cNvPicPr>
          <p:nvPr/>
        </p:nvPicPr>
        <p:blipFill>
          <a:blip r:embed="rId15"/>
          <a:stretch>
            <a:fillRect/>
          </a:stretch>
        </p:blipFill>
        <p:spPr>
          <a:xfrm>
            <a:off x="9234169" y="3624811"/>
            <a:ext cx="1580784" cy="852792"/>
          </a:xfrm>
          <a:prstGeom prst="rect">
            <a:avLst/>
          </a:prstGeom>
        </p:spPr>
      </p:pic>
      <p:pic>
        <p:nvPicPr>
          <p:cNvPr id="25" name="Picture 24">
            <a:extLst>
              <a:ext uri="{FF2B5EF4-FFF2-40B4-BE49-F238E27FC236}">
                <a16:creationId xmlns:a16="http://schemas.microsoft.com/office/drawing/2014/main" id="{5F643042-57BA-4842-B1CE-26E960489B13}"/>
              </a:ext>
            </a:extLst>
          </p:cNvPr>
          <p:cNvPicPr>
            <a:picLocks noChangeAspect="1"/>
          </p:cNvPicPr>
          <p:nvPr/>
        </p:nvPicPr>
        <p:blipFill>
          <a:blip r:embed="rId16"/>
          <a:stretch>
            <a:fillRect/>
          </a:stretch>
        </p:blipFill>
        <p:spPr>
          <a:xfrm>
            <a:off x="7651020" y="2408154"/>
            <a:ext cx="1564638" cy="777399"/>
          </a:xfrm>
          <a:prstGeom prst="rect">
            <a:avLst/>
          </a:prstGeom>
        </p:spPr>
      </p:pic>
      <p:pic>
        <p:nvPicPr>
          <p:cNvPr id="26" name="Picture 25">
            <a:extLst>
              <a:ext uri="{FF2B5EF4-FFF2-40B4-BE49-F238E27FC236}">
                <a16:creationId xmlns:a16="http://schemas.microsoft.com/office/drawing/2014/main" id="{17C5B20A-6CF8-374B-9A75-A72E731A87AD}"/>
              </a:ext>
            </a:extLst>
          </p:cNvPr>
          <p:cNvPicPr>
            <a:picLocks noChangeAspect="1"/>
          </p:cNvPicPr>
          <p:nvPr/>
        </p:nvPicPr>
        <p:blipFill>
          <a:blip r:embed="rId17"/>
          <a:stretch>
            <a:fillRect/>
          </a:stretch>
        </p:blipFill>
        <p:spPr>
          <a:xfrm>
            <a:off x="2255301" y="1394428"/>
            <a:ext cx="2459237" cy="681197"/>
          </a:xfrm>
          <a:prstGeom prst="rect">
            <a:avLst/>
          </a:prstGeom>
        </p:spPr>
      </p:pic>
      <p:pic>
        <p:nvPicPr>
          <p:cNvPr id="27" name="Picture 26">
            <a:extLst>
              <a:ext uri="{FF2B5EF4-FFF2-40B4-BE49-F238E27FC236}">
                <a16:creationId xmlns:a16="http://schemas.microsoft.com/office/drawing/2014/main" id="{19BA327B-B1FF-AA44-AB3E-303D5669BC9B}"/>
              </a:ext>
            </a:extLst>
          </p:cNvPr>
          <p:cNvPicPr>
            <a:picLocks noChangeAspect="1"/>
          </p:cNvPicPr>
          <p:nvPr/>
        </p:nvPicPr>
        <p:blipFill>
          <a:blip r:embed="rId18"/>
          <a:stretch>
            <a:fillRect/>
          </a:stretch>
        </p:blipFill>
        <p:spPr>
          <a:xfrm>
            <a:off x="5722518" y="2408154"/>
            <a:ext cx="1468395" cy="810149"/>
          </a:xfrm>
          <a:prstGeom prst="rect">
            <a:avLst/>
          </a:prstGeom>
        </p:spPr>
      </p:pic>
      <p:pic>
        <p:nvPicPr>
          <p:cNvPr id="28" name="Picture 27">
            <a:extLst>
              <a:ext uri="{FF2B5EF4-FFF2-40B4-BE49-F238E27FC236}">
                <a16:creationId xmlns:a16="http://schemas.microsoft.com/office/drawing/2014/main" id="{B54EA360-E5E7-1248-A1C5-FE355D695FB3}"/>
              </a:ext>
            </a:extLst>
          </p:cNvPr>
          <p:cNvPicPr>
            <a:picLocks noChangeAspect="1"/>
          </p:cNvPicPr>
          <p:nvPr/>
        </p:nvPicPr>
        <p:blipFill>
          <a:blip r:embed="rId19"/>
          <a:stretch>
            <a:fillRect/>
          </a:stretch>
        </p:blipFill>
        <p:spPr>
          <a:xfrm>
            <a:off x="9708896" y="2387993"/>
            <a:ext cx="907805" cy="845197"/>
          </a:xfrm>
          <a:prstGeom prst="rect">
            <a:avLst/>
          </a:prstGeom>
        </p:spPr>
      </p:pic>
      <p:pic>
        <p:nvPicPr>
          <p:cNvPr id="29" name="Picture 28">
            <a:extLst>
              <a:ext uri="{FF2B5EF4-FFF2-40B4-BE49-F238E27FC236}">
                <a16:creationId xmlns:a16="http://schemas.microsoft.com/office/drawing/2014/main" id="{C1747A2B-7E48-0342-9FDC-98C1FFCF1C8C}"/>
              </a:ext>
            </a:extLst>
          </p:cNvPr>
          <p:cNvPicPr>
            <a:picLocks noChangeAspect="1"/>
          </p:cNvPicPr>
          <p:nvPr/>
        </p:nvPicPr>
        <p:blipFill>
          <a:blip r:embed="rId20"/>
          <a:stretch>
            <a:fillRect/>
          </a:stretch>
        </p:blipFill>
        <p:spPr>
          <a:xfrm>
            <a:off x="3484919" y="5077796"/>
            <a:ext cx="986055" cy="934608"/>
          </a:xfrm>
          <a:prstGeom prst="rect">
            <a:avLst/>
          </a:prstGeom>
        </p:spPr>
      </p:pic>
      <p:pic>
        <p:nvPicPr>
          <p:cNvPr id="30" name="Picture 29">
            <a:extLst>
              <a:ext uri="{FF2B5EF4-FFF2-40B4-BE49-F238E27FC236}">
                <a16:creationId xmlns:a16="http://schemas.microsoft.com/office/drawing/2014/main" id="{4440619F-1AAE-1F48-AE9D-28BA23EB4A92}"/>
              </a:ext>
            </a:extLst>
          </p:cNvPr>
          <p:cNvPicPr>
            <a:picLocks noChangeAspect="1"/>
          </p:cNvPicPr>
          <p:nvPr/>
        </p:nvPicPr>
        <p:blipFill>
          <a:blip r:embed="rId21"/>
          <a:stretch>
            <a:fillRect/>
          </a:stretch>
        </p:blipFill>
        <p:spPr>
          <a:xfrm>
            <a:off x="7818704" y="5077796"/>
            <a:ext cx="874350" cy="922480"/>
          </a:xfrm>
          <a:prstGeom prst="rect">
            <a:avLst/>
          </a:prstGeom>
        </p:spPr>
      </p:pic>
      <p:pic>
        <p:nvPicPr>
          <p:cNvPr id="31" name="Picture 30">
            <a:extLst>
              <a:ext uri="{FF2B5EF4-FFF2-40B4-BE49-F238E27FC236}">
                <a16:creationId xmlns:a16="http://schemas.microsoft.com/office/drawing/2014/main" id="{0F6A2FE8-F5DF-444E-8D2D-168B744B8391}"/>
              </a:ext>
            </a:extLst>
          </p:cNvPr>
          <p:cNvPicPr>
            <a:picLocks noChangeAspect="1"/>
          </p:cNvPicPr>
          <p:nvPr/>
        </p:nvPicPr>
        <p:blipFill>
          <a:blip r:embed="rId22"/>
          <a:stretch>
            <a:fillRect/>
          </a:stretch>
        </p:blipFill>
        <p:spPr>
          <a:xfrm>
            <a:off x="9247656" y="5077796"/>
            <a:ext cx="922480" cy="922480"/>
          </a:xfrm>
          <a:prstGeom prst="rect">
            <a:avLst/>
          </a:prstGeom>
        </p:spPr>
      </p:pic>
      <p:pic>
        <p:nvPicPr>
          <p:cNvPr id="33" name="Picture 32">
            <a:extLst>
              <a:ext uri="{FF2B5EF4-FFF2-40B4-BE49-F238E27FC236}">
                <a16:creationId xmlns:a16="http://schemas.microsoft.com/office/drawing/2014/main" id="{EE02FAED-73F1-774C-A5FD-757AB47699E8}"/>
              </a:ext>
            </a:extLst>
          </p:cNvPr>
          <p:cNvPicPr>
            <a:picLocks noChangeAspect="1"/>
          </p:cNvPicPr>
          <p:nvPr/>
        </p:nvPicPr>
        <p:blipFill>
          <a:blip r:embed="rId23"/>
          <a:stretch>
            <a:fillRect/>
          </a:stretch>
        </p:blipFill>
        <p:spPr>
          <a:xfrm>
            <a:off x="1021510" y="3685387"/>
            <a:ext cx="885825" cy="885825"/>
          </a:xfrm>
          <a:prstGeom prst="rect">
            <a:avLst/>
          </a:prstGeom>
        </p:spPr>
      </p:pic>
    </p:spTree>
    <p:extLst>
      <p:ext uri="{BB962C8B-B14F-4D97-AF65-F5344CB8AC3E}">
        <p14:creationId xmlns:p14="http://schemas.microsoft.com/office/powerpoint/2010/main" val="1229250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A1357-9C7F-E045-998F-134BA5326FC0}"/>
              </a:ext>
            </a:extLst>
          </p:cNvPr>
          <p:cNvSpPr>
            <a:spLocks noGrp="1"/>
          </p:cNvSpPr>
          <p:nvPr>
            <p:ph type="title"/>
          </p:nvPr>
        </p:nvSpPr>
        <p:spPr>
          <a:xfrm>
            <a:off x="1080042" y="144564"/>
            <a:ext cx="11490960" cy="1492132"/>
          </a:xfrm>
        </p:spPr>
        <p:txBody>
          <a:bodyPr/>
          <a:lstStyle/>
          <a:p>
            <a:r>
              <a:rPr lang="en-US" dirty="0"/>
              <a:t> pricing / terms</a:t>
            </a:r>
          </a:p>
        </p:txBody>
      </p:sp>
      <p:sp>
        <p:nvSpPr>
          <p:cNvPr id="7" name="TextBox 6">
            <a:extLst>
              <a:ext uri="{FF2B5EF4-FFF2-40B4-BE49-F238E27FC236}">
                <a16:creationId xmlns:a16="http://schemas.microsoft.com/office/drawing/2014/main" id="{2776638C-B354-274C-8F1B-540CA99F0E22}"/>
              </a:ext>
            </a:extLst>
          </p:cNvPr>
          <p:cNvSpPr txBox="1"/>
          <p:nvPr/>
        </p:nvSpPr>
        <p:spPr>
          <a:xfrm>
            <a:off x="1196340" y="1040871"/>
            <a:ext cx="10683240" cy="3139321"/>
          </a:xfrm>
          <a:prstGeom prst="rect">
            <a:avLst/>
          </a:prstGeom>
          <a:noFill/>
        </p:spPr>
        <p:txBody>
          <a:bodyPr wrap="square" rtlCol="0">
            <a:spAutoFit/>
          </a:bodyPr>
          <a:lstStyle/>
          <a:p>
            <a:r>
              <a:rPr lang="en-US" dirty="0"/>
              <a:t>We’re pretty transparent in saying that this program isn’t designed for BBS to heavily profit. We realize the value that we bring, but our pricing remans competitive with other 3</a:t>
            </a:r>
            <a:r>
              <a:rPr lang="en-US" baseline="30000" dirty="0"/>
              <a:t>rd </a:t>
            </a:r>
            <a:r>
              <a:rPr lang="en-US" dirty="0"/>
              <a:t>party, model/promotional agencies, as we have other programs and divisions that help sustain our company’s growth and mission. </a:t>
            </a:r>
          </a:p>
          <a:p>
            <a:endParaRPr lang="en-US" dirty="0"/>
          </a:p>
          <a:p>
            <a:r>
              <a:rPr lang="en-US" dirty="0"/>
              <a:t>We choose to pay our BA’s a fair wage and invest most of our profits right back into their continued education and further growth of the program, which, in turn, brings that added value right back to you with market expansions, hiring management, field quality audits, new programs, etc.</a:t>
            </a:r>
          </a:p>
          <a:p>
            <a:endParaRPr lang="en-US" dirty="0"/>
          </a:p>
          <a:p>
            <a:r>
              <a:rPr lang="en-US" dirty="0"/>
              <a:t>Our logic (and satisfaction) being that BBS is supporting the industry in numerous ways. We’re investing back into the beer community, developing beer professionals, investing in beer education, and elevating the consumer experience on your brewery’s behalf. Ideally that means something to you. We hope you’ll support us in-kind.  </a:t>
            </a:r>
          </a:p>
        </p:txBody>
      </p:sp>
      <p:sp>
        <p:nvSpPr>
          <p:cNvPr id="9" name="TextBox 8">
            <a:extLst>
              <a:ext uri="{FF2B5EF4-FFF2-40B4-BE49-F238E27FC236}">
                <a16:creationId xmlns:a16="http://schemas.microsoft.com/office/drawing/2014/main" id="{31678D3D-F244-9147-9069-22A1DD81E20D}"/>
              </a:ext>
            </a:extLst>
          </p:cNvPr>
          <p:cNvSpPr txBox="1"/>
          <p:nvPr/>
        </p:nvSpPr>
        <p:spPr>
          <a:xfrm>
            <a:off x="1196340" y="4959110"/>
            <a:ext cx="3872958" cy="1754326"/>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dirty="0"/>
              <a:t>$50 per hour (2-hour minimum) </a:t>
            </a:r>
          </a:p>
          <a:p>
            <a:pPr marL="285750" indent="-285750">
              <a:buFont typeface="Arial" panose="020B0604020202020204" pitchFamily="34" charset="0"/>
              <a:buChar char="•"/>
            </a:pPr>
            <a:r>
              <a:rPr lang="en-US" dirty="0"/>
              <a:t>2 week notice of bookings preferred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sp>
        <p:nvSpPr>
          <p:cNvPr id="4" name="TextBox 3">
            <a:extLst>
              <a:ext uri="{FF2B5EF4-FFF2-40B4-BE49-F238E27FC236}">
                <a16:creationId xmlns:a16="http://schemas.microsoft.com/office/drawing/2014/main" id="{647472A6-9EF8-E74D-ACC9-FD6D294EB285}"/>
              </a:ext>
            </a:extLst>
          </p:cNvPr>
          <p:cNvSpPr txBox="1"/>
          <p:nvPr/>
        </p:nvSpPr>
        <p:spPr>
          <a:xfrm>
            <a:off x="1196340" y="4524806"/>
            <a:ext cx="2486118" cy="369332"/>
          </a:xfrm>
          <a:prstGeom prst="rect">
            <a:avLst/>
          </a:prstGeom>
          <a:noFill/>
        </p:spPr>
        <p:txBody>
          <a:bodyPr wrap="square" rtlCol="0">
            <a:spAutoFit/>
          </a:bodyPr>
          <a:lstStyle/>
          <a:p>
            <a:r>
              <a:rPr lang="en-US" b="1" dirty="0"/>
              <a:t>TERMS / PRICING </a:t>
            </a:r>
          </a:p>
        </p:txBody>
      </p:sp>
      <p:sp>
        <p:nvSpPr>
          <p:cNvPr id="5" name="TextBox 4">
            <a:extLst>
              <a:ext uri="{FF2B5EF4-FFF2-40B4-BE49-F238E27FC236}">
                <a16:creationId xmlns:a16="http://schemas.microsoft.com/office/drawing/2014/main" id="{2F287C09-738D-804A-B2B9-7290A1644B07}"/>
              </a:ext>
            </a:extLst>
          </p:cNvPr>
          <p:cNvSpPr txBox="1"/>
          <p:nvPr/>
        </p:nvSpPr>
        <p:spPr>
          <a:xfrm>
            <a:off x="5272922" y="5193033"/>
            <a:ext cx="6431520" cy="923330"/>
          </a:xfrm>
          <a:prstGeom prst="rect">
            <a:avLst/>
          </a:prstGeom>
          <a:noFill/>
        </p:spPr>
        <p:txBody>
          <a:bodyPr wrap="square" rtlCol="0">
            <a:spAutoFit/>
          </a:bodyPr>
          <a:lstStyle/>
          <a:p>
            <a:pPr marL="285750" indent="-285750">
              <a:buFont typeface="Arial" panose="020B0604020202020204" pitchFamily="34" charset="0"/>
              <a:buChar char="•"/>
            </a:pPr>
            <a:r>
              <a:rPr lang="en-US" dirty="0"/>
              <a:t>4 sampling events per month (currently not limited to 1 market)</a:t>
            </a:r>
          </a:p>
          <a:p>
            <a:pPr marL="285750" indent="-285750">
              <a:buFont typeface="Arial" panose="020B0604020202020204" pitchFamily="34" charset="0"/>
              <a:buChar char="•"/>
            </a:pPr>
            <a:r>
              <a:rPr lang="en-US" dirty="0"/>
              <a:t>Swag / Outfitting for BA’s (subject to brewery budget) </a:t>
            </a:r>
          </a:p>
          <a:p>
            <a:endParaRPr lang="en-US" dirty="0"/>
          </a:p>
        </p:txBody>
      </p:sp>
    </p:spTree>
    <p:extLst>
      <p:ext uri="{BB962C8B-B14F-4D97-AF65-F5344CB8AC3E}">
        <p14:creationId xmlns:p14="http://schemas.microsoft.com/office/powerpoint/2010/main" val="2268345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33DFEFC0-99B4-4D27-9168-1B2F659A3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6" name="Freeform: Shape 75">
            <a:extLst>
              <a:ext uri="{FF2B5EF4-FFF2-40B4-BE49-F238E27FC236}">
                <a16:creationId xmlns:a16="http://schemas.microsoft.com/office/drawing/2014/main" id="{A2C20081-2005-4B05-BEA4-EB8D4C90A3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070708"/>
            <a:ext cx="12192000" cy="1787292"/>
          </a:xfrm>
          <a:custGeom>
            <a:avLst/>
            <a:gdLst>
              <a:gd name="connsiteX0" fmla="*/ 619389 w 12192000"/>
              <a:gd name="connsiteY0" fmla="*/ 0 h 1787292"/>
              <a:gd name="connsiteX1" fmla="*/ 687652 w 12192000"/>
              <a:gd name="connsiteY1" fmla="*/ 3175 h 1787292"/>
              <a:gd name="connsiteX2" fmla="*/ 747977 w 12192000"/>
              <a:gd name="connsiteY2" fmla="*/ 9525 h 1787292"/>
              <a:gd name="connsiteX3" fmla="*/ 800364 w 12192000"/>
              <a:gd name="connsiteY3" fmla="*/ 20637 h 1787292"/>
              <a:gd name="connsiteX4" fmla="*/ 846402 w 12192000"/>
              <a:gd name="connsiteY4" fmla="*/ 36512 h 1787292"/>
              <a:gd name="connsiteX5" fmla="*/ 887677 w 12192000"/>
              <a:gd name="connsiteY5" fmla="*/ 52387 h 1787292"/>
              <a:gd name="connsiteX6" fmla="*/ 924189 w 12192000"/>
              <a:gd name="connsiteY6" fmla="*/ 68262 h 1787292"/>
              <a:gd name="connsiteX7" fmla="*/ 962289 w 12192000"/>
              <a:gd name="connsiteY7" fmla="*/ 87312 h 1787292"/>
              <a:gd name="connsiteX8" fmla="*/ 1000389 w 12192000"/>
              <a:gd name="connsiteY8" fmla="*/ 106362 h 1787292"/>
              <a:gd name="connsiteX9" fmla="*/ 1036902 w 12192000"/>
              <a:gd name="connsiteY9" fmla="*/ 125412 h 1787292"/>
              <a:gd name="connsiteX10" fmla="*/ 1078177 w 12192000"/>
              <a:gd name="connsiteY10" fmla="*/ 141287 h 1787292"/>
              <a:gd name="connsiteX11" fmla="*/ 1124214 w 12192000"/>
              <a:gd name="connsiteY11" fmla="*/ 155575 h 1787292"/>
              <a:gd name="connsiteX12" fmla="*/ 1176602 w 12192000"/>
              <a:gd name="connsiteY12" fmla="*/ 166687 h 1787292"/>
              <a:gd name="connsiteX13" fmla="*/ 1236927 w 12192000"/>
              <a:gd name="connsiteY13" fmla="*/ 174625 h 1787292"/>
              <a:gd name="connsiteX14" fmla="*/ 1305189 w 12192000"/>
              <a:gd name="connsiteY14" fmla="*/ 176212 h 1787292"/>
              <a:gd name="connsiteX15" fmla="*/ 1373452 w 12192000"/>
              <a:gd name="connsiteY15" fmla="*/ 174625 h 1787292"/>
              <a:gd name="connsiteX16" fmla="*/ 1433777 w 12192000"/>
              <a:gd name="connsiteY16" fmla="*/ 166687 h 1787292"/>
              <a:gd name="connsiteX17" fmla="*/ 1486164 w 12192000"/>
              <a:gd name="connsiteY17" fmla="*/ 155575 h 1787292"/>
              <a:gd name="connsiteX18" fmla="*/ 1532202 w 12192000"/>
              <a:gd name="connsiteY18" fmla="*/ 141287 h 1787292"/>
              <a:gd name="connsiteX19" fmla="*/ 1573477 w 12192000"/>
              <a:gd name="connsiteY19" fmla="*/ 125412 h 1787292"/>
              <a:gd name="connsiteX20" fmla="*/ 1609989 w 12192000"/>
              <a:gd name="connsiteY20" fmla="*/ 106362 h 1787292"/>
              <a:gd name="connsiteX21" fmla="*/ 1648089 w 12192000"/>
              <a:gd name="connsiteY21" fmla="*/ 87312 h 1787292"/>
              <a:gd name="connsiteX22" fmla="*/ 1686189 w 12192000"/>
              <a:gd name="connsiteY22" fmla="*/ 68262 h 1787292"/>
              <a:gd name="connsiteX23" fmla="*/ 1722702 w 12192000"/>
              <a:gd name="connsiteY23" fmla="*/ 52387 h 1787292"/>
              <a:gd name="connsiteX24" fmla="*/ 1763977 w 12192000"/>
              <a:gd name="connsiteY24" fmla="*/ 36512 h 1787292"/>
              <a:gd name="connsiteX25" fmla="*/ 1810014 w 12192000"/>
              <a:gd name="connsiteY25" fmla="*/ 20637 h 1787292"/>
              <a:gd name="connsiteX26" fmla="*/ 1862402 w 12192000"/>
              <a:gd name="connsiteY26" fmla="*/ 9525 h 1787292"/>
              <a:gd name="connsiteX27" fmla="*/ 1922727 w 12192000"/>
              <a:gd name="connsiteY27" fmla="*/ 3175 h 1787292"/>
              <a:gd name="connsiteX28" fmla="*/ 1990989 w 12192000"/>
              <a:gd name="connsiteY28" fmla="*/ 0 h 1787292"/>
              <a:gd name="connsiteX29" fmla="*/ 2059252 w 12192000"/>
              <a:gd name="connsiteY29" fmla="*/ 3175 h 1787292"/>
              <a:gd name="connsiteX30" fmla="*/ 2119577 w 12192000"/>
              <a:gd name="connsiteY30" fmla="*/ 9525 h 1787292"/>
              <a:gd name="connsiteX31" fmla="*/ 2171964 w 12192000"/>
              <a:gd name="connsiteY31" fmla="*/ 20637 h 1787292"/>
              <a:gd name="connsiteX32" fmla="*/ 2218002 w 12192000"/>
              <a:gd name="connsiteY32" fmla="*/ 36512 h 1787292"/>
              <a:gd name="connsiteX33" fmla="*/ 2259277 w 12192000"/>
              <a:gd name="connsiteY33" fmla="*/ 52387 h 1787292"/>
              <a:gd name="connsiteX34" fmla="*/ 2295789 w 12192000"/>
              <a:gd name="connsiteY34" fmla="*/ 68262 h 1787292"/>
              <a:gd name="connsiteX35" fmla="*/ 2333889 w 12192000"/>
              <a:gd name="connsiteY35" fmla="*/ 87312 h 1787292"/>
              <a:gd name="connsiteX36" fmla="*/ 2371989 w 12192000"/>
              <a:gd name="connsiteY36" fmla="*/ 106362 h 1787292"/>
              <a:gd name="connsiteX37" fmla="*/ 2408502 w 12192000"/>
              <a:gd name="connsiteY37" fmla="*/ 125412 h 1787292"/>
              <a:gd name="connsiteX38" fmla="*/ 2449777 w 12192000"/>
              <a:gd name="connsiteY38" fmla="*/ 141287 h 1787292"/>
              <a:gd name="connsiteX39" fmla="*/ 2495814 w 12192000"/>
              <a:gd name="connsiteY39" fmla="*/ 155575 h 1787292"/>
              <a:gd name="connsiteX40" fmla="*/ 2548202 w 12192000"/>
              <a:gd name="connsiteY40" fmla="*/ 166687 h 1787292"/>
              <a:gd name="connsiteX41" fmla="*/ 2608527 w 12192000"/>
              <a:gd name="connsiteY41" fmla="*/ 174625 h 1787292"/>
              <a:gd name="connsiteX42" fmla="*/ 2676789 w 12192000"/>
              <a:gd name="connsiteY42" fmla="*/ 176212 h 1787292"/>
              <a:gd name="connsiteX43" fmla="*/ 2745052 w 12192000"/>
              <a:gd name="connsiteY43" fmla="*/ 174625 h 1787292"/>
              <a:gd name="connsiteX44" fmla="*/ 2805377 w 12192000"/>
              <a:gd name="connsiteY44" fmla="*/ 166687 h 1787292"/>
              <a:gd name="connsiteX45" fmla="*/ 2857764 w 12192000"/>
              <a:gd name="connsiteY45" fmla="*/ 155575 h 1787292"/>
              <a:gd name="connsiteX46" fmla="*/ 2903802 w 12192000"/>
              <a:gd name="connsiteY46" fmla="*/ 141287 h 1787292"/>
              <a:gd name="connsiteX47" fmla="*/ 2945077 w 12192000"/>
              <a:gd name="connsiteY47" fmla="*/ 125412 h 1787292"/>
              <a:gd name="connsiteX48" fmla="*/ 2981589 w 12192000"/>
              <a:gd name="connsiteY48" fmla="*/ 106362 h 1787292"/>
              <a:gd name="connsiteX49" fmla="*/ 3019689 w 12192000"/>
              <a:gd name="connsiteY49" fmla="*/ 87312 h 1787292"/>
              <a:gd name="connsiteX50" fmla="*/ 3057789 w 12192000"/>
              <a:gd name="connsiteY50" fmla="*/ 68262 h 1787292"/>
              <a:gd name="connsiteX51" fmla="*/ 3094302 w 12192000"/>
              <a:gd name="connsiteY51" fmla="*/ 52387 h 1787292"/>
              <a:gd name="connsiteX52" fmla="*/ 3135577 w 12192000"/>
              <a:gd name="connsiteY52" fmla="*/ 36512 h 1787292"/>
              <a:gd name="connsiteX53" fmla="*/ 3181614 w 12192000"/>
              <a:gd name="connsiteY53" fmla="*/ 20637 h 1787292"/>
              <a:gd name="connsiteX54" fmla="*/ 3234002 w 12192000"/>
              <a:gd name="connsiteY54" fmla="*/ 9525 h 1787292"/>
              <a:gd name="connsiteX55" fmla="*/ 3294327 w 12192000"/>
              <a:gd name="connsiteY55" fmla="*/ 3175 h 1787292"/>
              <a:gd name="connsiteX56" fmla="*/ 3361002 w 12192000"/>
              <a:gd name="connsiteY56" fmla="*/ 0 h 1787292"/>
              <a:gd name="connsiteX57" fmla="*/ 3430852 w 12192000"/>
              <a:gd name="connsiteY57" fmla="*/ 3175 h 1787292"/>
              <a:gd name="connsiteX58" fmla="*/ 3491177 w 12192000"/>
              <a:gd name="connsiteY58" fmla="*/ 9525 h 1787292"/>
              <a:gd name="connsiteX59" fmla="*/ 3543564 w 12192000"/>
              <a:gd name="connsiteY59" fmla="*/ 20637 h 1787292"/>
              <a:gd name="connsiteX60" fmla="*/ 3589602 w 12192000"/>
              <a:gd name="connsiteY60" fmla="*/ 36512 h 1787292"/>
              <a:gd name="connsiteX61" fmla="*/ 3630877 w 12192000"/>
              <a:gd name="connsiteY61" fmla="*/ 52387 h 1787292"/>
              <a:gd name="connsiteX62" fmla="*/ 3667389 w 12192000"/>
              <a:gd name="connsiteY62" fmla="*/ 68262 h 1787292"/>
              <a:gd name="connsiteX63" fmla="*/ 3705489 w 12192000"/>
              <a:gd name="connsiteY63" fmla="*/ 87312 h 1787292"/>
              <a:gd name="connsiteX64" fmla="*/ 3743589 w 12192000"/>
              <a:gd name="connsiteY64" fmla="*/ 106362 h 1787292"/>
              <a:gd name="connsiteX65" fmla="*/ 3780102 w 12192000"/>
              <a:gd name="connsiteY65" fmla="*/ 125412 h 1787292"/>
              <a:gd name="connsiteX66" fmla="*/ 3821377 w 12192000"/>
              <a:gd name="connsiteY66" fmla="*/ 141287 h 1787292"/>
              <a:gd name="connsiteX67" fmla="*/ 3867414 w 12192000"/>
              <a:gd name="connsiteY67" fmla="*/ 155575 h 1787292"/>
              <a:gd name="connsiteX68" fmla="*/ 3919802 w 12192000"/>
              <a:gd name="connsiteY68" fmla="*/ 166687 h 1787292"/>
              <a:gd name="connsiteX69" fmla="*/ 3980127 w 12192000"/>
              <a:gd name="connsiteY69" fmla="*/ 174625 h 1787292"/>
              <a:gd name="connsiteX70" fmla="*/ 4048389 w 12192000"/>
              <a:gd name="connsiteY70" fmla="*/ 176212 h 1787292"/>
              <a:gd name="connsiteX71" fmla="*/ 4116652 w 12192000"/>
              <a:gd name="connsiteY71" fmla="*/ 174625 h 1787292"/>
              <a:gd name="connsiteX72" fmla="*/ 4176977 w 12192000"/>
              <a:gd name="connsiteY72" fmla="*/ 166687 h 1787292"/>
              <a:gd name="connsiteX73" fmla="*/ 4229364 w 12192000"/>
              <a:gd name="connsiteY73" fmla="*/ 155575 h 1787292"/>
              <a:gd name="connsiteX74" fmla="*/ 4275402 w 12192000"/>
              <a:gd name="connsiteY74" fmla="*/ 141287 h 1787292"/>
              <a:gd name="connsiteX75" fmla="*/ 4316677 w 12192000"/>
              <a:gd name="connsiteY75" fmla="*/ 125412 h 1787292"/>
              <a:gd name="connsiteX76" fmla="*/ 4353189 w 12192000"/>
              <a:gd name="connsiteY76" fmla="*/ 106362 h 1787292"/>
              <a:gd name="connsiteX77" fmla="*/ 4429389 w 12192000"/>
              <a:gd name="connsiteY77" fmla="*/ 68262 h 1787292"/>
              <a:gd name="connsiteX78" fmla="*/ 4465902 w 12192000"/>
              <a:gd name="connsiteY78" fmla="*/ 52387 h 1787292"/>
              <a:gd name="connsiteX79" fmla="*/ 4507177 w 12192000"/>
              <a:gd name="connsiteY79" fmla="*/ 36512 h 1787292"/>
              <a:gd name="connsiteX80" fmla="*/ 4553214 w 12192000"/>
              <a:gd name="connsiteY80" fmla="*/ 20637 h 1787292"/>
              <a:gd name="connsiteX81" fmla="*/ 4605602 w 12192000"/>
              <a:gd name="connsiteY81" fmla="*/ 9525 h 1787292"/>
              <a:gd name="connsiteX82" fmla="*/ 4665928 w 12192000"/>
              <a:gd name="connsiteY82" fmla="*/ 3175 h 1787292"/>
              <a:gd name="connsiteX83" fmla="*/ 4734189 w 12192000"/>
              <a:gd name="connsiteY83" fmla="*/ 0 h 1787292"/>
              <a:gd name="connsiteX84" fmla="*/ 4802453 w 12192000"/>
              <a:gd name="connsiteY84" fmla="*/ 3175 h 1787292"/>
              <a:gd name="connsiteX85" fmla="*/ 4862777 w 12192000"/>
              <a:gd name="connsiteY85" fmla="*/ 9525 h 1787292"/>
              <a:gd name="connsiteX86" fmla="*/ 4915165 w 12192000"/>
              <a:gd name="connsiteY86" fmla="*/ 20637 h 1787292"/>
              <a:gd name="connsiteX87" fmla="*/ 4961201 w 12192000"/>
              <a:gd name="connsiteY87" fmla="*/ 36512 h 1787292"/>
              <a:gd name="connsiteX88" fmla="*/ 5002476 w 12192000"/>
              <a:gd name="connsiteY88" fmla="*/ 52387 h 1787292"/>
              <a:gd name="connsiteX89" fmla="*/ 5038989 w 12192000"/>
              <a:gd name="connsiteY89" fmla="*/ 68262 h 1787292"/>
              <a:gd name="connsiteX90" fmla="*/ 5077089 w 12192000"/>
              <a:gd name="connsiteY90" fmla="*/ 87312 h 1787292"/>
              <a:gd name="connsiteX91" fmla="*/ 5115189 w 12192000"/>
              <a:gd name="connsiteY91" fmla="*/ 106362 h 1787292"/>
              <a:gd name="connsiteX92" fmla="*/ 5151701 w 12192000"/>
              <a:gd name="connsiteY92" fmla="*/ 125412 h 1787292"/>
              <a:gd name="connsiteX93" fmla="*/ 5192976 w 12192000"/>
              <a:gd name="connsiteY93" fmla="*/ 141287 h 1787292"/>
              <a:gd name="connsiteX94" fmla="*/ 5239014 w 12192000"/>
              <a:gd name="connsiteY94" fmla="*/ 155575 h 1787292"/>
              <a:gd name="connsiteX95" fmla="*/ 5291401 w 12192000"/>
              <a:gd name="connsiteY95" fmla="*/ 166687 h 1787292"/>
              <a:gd name="connsiteX96" fmla="*/ 5351727 w 12192000"/>
              <a:gd name="connsiteY96" fmla="*/ 174625 h 1787292"/>
              <a:gd name="connsiteX97" fmla="*/ 5410199 w 12192000"/>
              <a:gd name="connsiteY97" fmla="*/ 175985 h 1787292"/>
              <a:gd name="connsiteX98" fmla="*/ 5468671 w 12192000"/>
              <a:gd name="connsiteY98" fmla="*/ 174625 h 1787292"/>
              <a:gd name="connsiteX99" fmla="*/ 5528996 w 12192000"/>
              <a:gd name="connsiteY99" fmla="*/ 166687 h 1787292"/>
              <a:gd name="connsiteX100" fmla="*/ 5581383 w 12192000"/>
              <a:gd name="connsiteY100" fmla="*/ 155575 h 1787292"/>
              <a:gd name="connsiteX101" fmla="*/ 5627421 w 12192000"/>
              <a:gd name="connsiteY101" fmla="*/ 141287 h 1787292"/>
              <a:gd name="connsiteX102" fmla="*/ 5668696 w 12192000"/>
              <a:gd name="connsiteY102" fmla="*/ 125412 h 1787292"/>
              <a:gd name="connsiteX103" fmla="*/ 5705209 w 12192000"/>
              <a:gd name="connsiteY103" fmla="*/ 106362 h 1787292"/>
              <a:gd name="connsiteX104" fmla="*/ 5743308 w 12192000"/>
              <a:gd name="connsiteY104" fmla="*/ 87312 h 1787292"/>
              <a:gd name="connsiteX105" fmla="*/ 5781408 w 12192000"/>
              <a:gd name="connsiteY105" fmla="*/ 68262 h 1787292"/>
              <a:gd name="connsiteX106" fmla="*/ 5817921 w 12192000"/>
              <a:gd name="connsiteY106" fmla="*/ 52387 h 1787292"/>
              <a:gd name="connsiteX107" fmla="*/ 5859196 w 12192000"/>
              <a:gd name="connsiteY107" fmla="*/ 36512 h 1787292"/>
              <a:gd name="connsiteX108" fmla="*/ 5905234 w 12192000"/>
              <a:gd name="connsiteY108" fmla="*/ 20637 h 1787292"/>
              <a:gd name="connsiteX109" fmla="*/ 5957621 w 12192000"/>
              <a:gd name="connsiteY109" fmla="*/ 9525 h 1787292"/>
              <a:gd name="connsiteX110" fmla="*/ 6017947 w 12192000"/>
              <a:gd name="connsiteY110" fmla="*/ 3175 h 1787292"/>
              <a:gd name="connsiteX111" fmla="*/ 6086208 w 12192000"/>
              <a:gd name="connsiteY111" fmla="*/ 0 h 1787292"/>
              <a:gd name="connsiteX112" fmla="*/ 6095999 w 12192000"/>
              <a:gd name="connsiteY112" fmla="*/ 455 h 1787292"/>
              <a:gd name="connsiteX113" fmla="*/ 6105789 w 12192000"/>
              <a:gd name="connsiteY113" fmla="*/ 0 h 1787292"/>
              <a:gd name="connsiteX114" fmla="*/ 6174052 w 12192000"/>
              <a:gd name="connsiteY114" fmla="*/ 3175 h 1787292"/>
              <a:gd name="connsiteX115" fmla="*/ 6234377 w 12192000"/>
              <a:gd name="connsiteY115" fmla="*/ 9525 h 1787292"/>
              <a:gd name="connsiteX116" fmla="*/ 6286764 w 12192000"/>
              <a:gd name="connsiteY116" fmla="*/ 20637 h 1787292"/>
              <a:gd name="connsiteX117" fmla="*/ 6332802 w 12192000"/>
              <a:gd name="connsiteY117" fmla="*/ 36512 h 1787292"/>
              <a:gd name="connsiteX118" fmla="*/ 6374077 w 12192000"/>
              <a:gd name="connsiteY118" fmla="*/ 52387 h 1787292"/>
              <a:gd name="connsiteX119" fmla="*/ 6410589 w 12192000"/>
              <a:gd name="connsiteY119" fmla="*/ 68262 h 1787292"/>
              <a:gd name="connsiteX120" fmla="*/ 6448689 w 12192000"/>
              <a:gd name="connsiteY120" fmla="*/ 87312 h 1787292"/>
              <a:gd name="connsiteX121" fmla="*/ 6486789 w 12192000"/>
              <a:gd name="connsiteY121" fmla="*/ 106362 h 1787292"/>
              <a:gd name="connsiteX122" fmla="*/ 6523302 w 12192000"/>
              <a:gd name="connsiteY122" fmla="*/ 125412 h 1787292"/>
              <a:gd name="connsiteX123" fmla="*/ 6564577 w 12192000"/>
              <a:gd name="connsiteY123" fmla="*/ 141287 h 1787292"/>
              <a:gd name="connsiteX124" fmla="*/ 6610614 w 12192000"/>
              <a:gd name="connsiteY124" fmla="*/ 155575 h 1787292"/>
              <a:gd name="connsiteX125" fmla="*/ 6663002 w 12192000"/>
              <a:gd name="connsiteY125" fmla="*/ 166687 h 1787292"/>
              <a:gd name="connsiteX126" fmla="*/ 6723327 w 12192000"/>
              <a:gd name="connsiteY126" fmla="*/ 174625 h 1787292"/>
              <a:gd name="connsiteX127" fmla="*/ 6781799 w 12192000"/>
              <a:gd name="connsiteY127" fmla="*/ 175985 h 1787292"/>
              <a:gd name="connsiteX128" fmla="*/ 6840271 w 12192000"/>
              <a:gd name="connsiteY128" fmla="*/ 174625 h 1787292"/>
              <a:gd name="connsiteX129" fmla="*/ 6900596 w 12192000"/>
              <a:gd name="connsiteY129" fmla="*/ 166687 h 1787292"/>
              <a:gd name="connsiteX130" fmla="*/ 6952983 w 12192000"/>
              <a:gd name="connsiteY130" fmla="*/ 155575 h 1787292"/>
              <a:gd name="connsiteX131" fmla="*/ 6999021 w 12192000"/>
              <a:gd name="connsiteY131" fmla="*/ 141287 h 1787292"/>
              <a:gd name="connsiteX132" fmla="*/ 7040296 w 12192000"/>
              <a:gd name="connsiteY132" fmla="*/ 125412 h 1787292"/>
              <a:gd name="connsiteX133" fmla="*/ 7076808 w 12192000"/>
              <a:gd name="connsiteY133" fmla="*/ 106362 h 1787292"/>
              <a:gd name="connsiteX134" fmla="*/ 7114908 w 12192000"/>
              <a:gd name="connsiteY134" fmla="*/ 87312 h 1787292"/>
              <a:gd name="connsiteX135" fmla="*/ 7153008 w 12192000"/>
              <a:gd name="connsiteY135" fmla="*/ 68262 h 1787292"/>
              <a:gd name="connsiteX136" fmla="*/ 7189521 w 12192000"/>
              <a:gd name="connsiteY136" fmla="*/ 52387 h 1787292"/>
              <a:gd name="connsiteX137" fmla="*/ 7230796 w 12192000"/>
              <a:gd name="connsiteY137" fmla="*/ 36512 h 1787292"/>
              <a:gd name="connsiteX138" fmla="*/ 7276833 w 12192000"/>
              <a:gd name="connsiteY138" fmla="*/ 20637 h 1787292"/>
              <a:gd name="connsiteX139" fmla="*/ 7329221 w 12192000"/>
              <a:gd name="connsiteY139" fmla="*/ 9525 h 1787292"/>
              <a:gd name="connsiteX140" fmla="*/ 7389546 w 12192000"/>
              <a:gd name="connsiteY140" fmla="*/ 3175 h 1787292"/>
              <a:gd name="connsiteX141" fmla="*/ 7457808 w 12192000"/>
              <a:gd name="connsiteY141" fmla="*/ 0 h 1787292"/>
              <a:gd name="connsiteX142" fmla="*/ 7526071 w 12192000"/>
              <a:gd name="connsiteY142" fmla="*/ 3175 h 1787292"/>
              <a:gd name="connsiteX143" fmla="*/ 7586396 w 12192000"/>
              <a:gd name="connsiteY143" fmla="*/ 9525 h 1787292"/>
              <a:gd name="connsiteX144" fmla="*/ 7638783 w 12192000"/>
              <a:gd name="connsiteY144" fmla="*/ 20637 h 1787292"/>
              <a:gd name="connsiteX145" fmla="*/ 7684821 w 12192000"/>
              <a:gd name="connsiteY145" fmla="*/ 36512 h 1787292"/>
              <a:gd name="connsiteX146" fmla="*/ 7726096 w 12192000"/>
              <a:gd name="connsiteY146" fmla="*/ 52387 h 1787292"/>
              <a:gd name="connsiteX147" fmla="*/ 7762608 w 12192000"/>
              <a:gd name="connsiteY147" fmla="*/ 68262 h 1787292"/>
              <a:gd name="connsiteX148" fmla="*/ 7800708 w 12192000"/>
              <a:gd name="connsiteY148" fmla="*/ 87312 h 1787292"/>
              <a:gd name="connsiteX149" fmla="*/ 7838808 w 12192000"/>
              <a:gd name="connsiteY149" fmla="*/ 106362 h 1787292"/>
              <a:gd name="connsiteX150" fmla="*/ 7875321 w 12192000"/>
              <a:gd name="connsiteY150" fmla="*/ 125412 h 1787292"/>
              <a:gd name="connsiteX151" fmla="*/ 7916596 w 12192000"/>
              <a:gd name="connsiteY151" fmla="*/ 141287 h 1787292"/>
              <a:gd name="connsiteX152" fmla="*/ 7962633 w 12192000"/>
              <a:gd name="connsiteY152" fmla="*/ 155575 h 1787292"/>
              <a:gd name="connsiteX153" fmla="*/ 8015021 w 12192000"/>
              <a:gd name="connsiteY153" fmla="*/ 166687 h 1787292"/>
              <a:gd name="connsiteX154" fmla="*/ 8075346 w 12192000"/>
              <a:gd name="connsiteY154" fmla="*/ 174625 h 1787292"/>
              <a:gd name="connsiteX155" fmla="*/ 8143608 w 12192000"/>
              <a:gd name="connsiteY155" fmla="*/ 176212 h 1787292"/>
              <a:gd name="connsiteX156" fmla="*/ 8211871 w 12192000"/>
              <a:gd name="connsiteY156" fmla="*/ 174625 h 1787292"/>
              <a:gd name="connsiteX157" fmla="*/ 8272196 w 12192000"/>
              <a:gd name="connsiteY157" fmla="*/ 166687 h 1787292"/>
              <a:gd name="connsiteX158" fmla="*/ 8324583 w 12192000"/>
              <a:gd name="connsiteY158" fmla="*/ 155575 h 1787292"/>
              <a:gd name="connsiteX159" fmla="*/ 8370621 w 12192000"/>
              <a:gd name="connsiteY159" fmla="*/ 141287 h 1787292"/>
              <a:gd name="connsiteX160" fmla="*/ 8411896 w 12192000"/>
              <a:gd name="connsiteY160" fmla="*/ 125412 h 1787292"/>
              <a:gd name="connsiteX161" fmla="*/ 8448408 w 12192000"/>
              <a:gd name="connsiteY161" fmla="*/ 106362 h 1787292"/>
              <a:gd name="connsiteX162" fmla="*/ 8486508 w 12192000"/>
              <a:gd name="connsiteY162" fmla="*/ 87312 h 1787292"/>
              <a:gd name="connsiteX163" fmla="*/ 8524608 w 12192000"/>
              <a:gd name="connsiteY163" fmla="*/ 68262 h 1787292"/>
              <a:gd name="connsiteX164" fmla="*/ 8561120 w 12192000"/>
              <a:gd name="connsiteY164" fmla="*/ 52387 h 1787292"/>
              <a:gd name="connsiteX165" fmla="*/ 8602396 w 12192000"/>
              <a:gd name="connsiteY165" fmla="*/ 36512 h 1787292"/>
              <a:gd name="connsiteX166" fmla="*/ 8648432 w 12192000"/>
              <a:gd name="connsiteY166" fmla="*/ 20637 h 1787292"/>
              <a:gd name="connsiteX167" fmla="*/ 8700820 w 12192000"/>
              <a:gd name="connsiteY167" fmla="*/ 9525 h 1787292"/>
              <a:gd name="connsiteX168" fmla="*/ 8761146 w 12192000"/>
              <a:gd name="connsiteY168" fmla="*/ 3175 h 1787292"/>
              <a:gd name="connsiteX169" fmla="*/ 8827820 w 12192000"/>
              <a:gd name="connsiteY169" fmla="*/ 0 h 1787292"/>
              <a:gd name="connsiteX170" fmla="*/ 8897670 w 12192000"/>
              <a:gd name="connsiteY170" fmla="*/ 3175 h 1787292"/>
              <a:gd name="connsiteX171" fmla="*/ 8957996 w 12192000"/>
              <a:gd name="connsiteY171" fmla="*/ 9525 h 1787292"/>
              <a:gd name="connsiteX172" fmla="*/ 9010382 w 12192000"/>
              <a:gd name="connsiteY172" fmla="*/ 20637 h 1787292"/>
              <a:gd name="connsiteX173" fmla="*/ 9056420 w 12192000"/>
              <a:gd name="connsiteY173" fmla="*/ 36512 h 1787292"/>
              <a:gd name="connsiteX174" fmla="*/ 9097696 w 12192000"/>
              <a:gd name="connsiteY174" fmla="*/ 52387 h 1787292"/>
              <a:gd name="connsiteX175" fmla="*/ 9134208 w 12192000"/>
              <a:gd name="connsiteY175" fmla="*/ 68262 h 1787292"/>
              <a:gd name="connsiteX176" fmla="*/ 9172308 w 12192000"/>
              <a:gd name="connsiteY176" fmla="*/ 87312 h 1787292"/>
              <a:gd name="connsiteX177" fmla="*/ 9210408 w 12192000"/>
              <a:gd name="connsiteY177" fmla="*/ 106362 h 1787292"/>
              <a:gd name="connsiteX178" fmla="*/ 9246920 w 12192000"/>
              <a:gd name="connsiteY178" fmla="*/ 125412 h 1787292"/>
              <a:gd name="connsiteX179" fmla="*/ 9288196 w 12192000"/>
              <a:gd name="connsiteY179" fmla="*/ 141287 h 1787292"/>
              <a:gd name="connsiteX180" fmla="*/ 9334232 w 12192000"/>
              <a:gd name="connsiteY180" fmla="*/ 155575 h 1787292"/>
              <a:gd name="connsiteX181" fmla="*/ 9386620 w 12192000"/>
              <a:gd name="connsiteY181" fmla="*/ 166687 h 1787292"/>
              <a:gd name="connsiteX182" fmla="*/ 9446946 w 12192000"/>
              <a:gd name="connsiteY182" fmla="*/ 174625 h 1787292"/>
              <a:gd name="connsiteX183" fmla="*/ 9515208 w 12192000"/>
              <a:gd name="connsiteY183" fmla="*/ 176212 h 1787292"/>
              <a:gd name="connsiteX184" fmla="*/ 9583470 w 12192000"/>
              <a:gd name="connsiteY184" fmla="*/ 174625 h 1787292"/>
              <a:gd name="connsiteX185" fmla="*/ 9643796 w 12192000"/>
              <a:gd name="connsiteY185" fmla="*/ 166687 h 1787292"/>
              <a:gd name="connsiteX186" fmla="*/ 9696182 w 12192000"/>
              <a:gd name="connsiteY186" fmla="*/ 155575 h 1787292"/>
              <a:gd name="connsiteX187" fmla="*/ 9742220 w 12192000"/>
              <a:gd name="connsiteY187" fmla="*/ 141287 h 1787292"/>
              <a:gd name="connsiteX188" fmla="*/ 9783496 w 12192000"/>
              <a:gd name="connsiteY188" fmla="*/ 125412 h 1787292"/>
              <a:gd name="connsiteX189" fmla="*/ 9820008 w 12192000"/>
              <a:gd name="connsiteY189" fmla="*/ 106362 h 1787292"/>
              <a:gd name="connsiteX190" fmla="*/ 9896208 w 12192000"/>
              <a:gd name="connsiteY190" fmla="*/ 68262 h 1787292"/>
              <a:gd name="connsiteX191" fmla="*/ 9932720 w 12192000"/>
              <a:gd name="connsiteY191" fmla="*/ 52387 h 1787292"/>
              <a:gd name="connsiteX192" fmla="*/ 9973996 w 12192000"/>
              <a:gd name="connsiteY192" fmla="*/ 36512 h 1787292"/>
              <a:gd name="connsiteX193" fmla="*/ 10020032 w 12192000"/>
              <a:gd name="connsiteY193" fmla="*/ 20637 h 1787292"/>
              <a:gd name="connsiteX194" fmla="*/ 10072420 w 12192000"/>
              <a:gd name="connsiteY194" fmla="*/ 9525 h 1787292"/>
              <a:gd name="connsiteX195" fmla="*/ 10132746 w 12192000"/>
              <a:gd name="connsiteY195" fmla="*/ 3175 h 1787292"/>
              <a:gd name="connsiteX196" fmla="*/ 10201008 w 12192000"/>
              <a:gd name="connsiteY196" fmla="*/ 0 h 1787292"/>
              <a:gd name="connsiteX197" fmla="*/ 10269270 w 12192000"/>
              <a:gd name="connsiteY197" fmla="*/ 3175 h 1787292"/>
              <a:gd name="connsiteX198" fmla="*/ 10329596 w 12192000"/>
              <a:gd name="connsiteY198" fmla="*/ 9525 h 1787292"/>
              <a:gd name="connsiteX199" fmla="*/ 10381982 w 12192000"/>
              <a:gd name="connsiteY199" fmla="*/ 20637 h 1787292"/>
              <a:gd name="connsiteX200" fmla="*/ 10428020 w 12192000"/>
              <a:gd name="connsiteY200" fmla="*/ 36512 h 1787292"/>
              <a:gd name="connsiteX201" fmla="*/ 10469296 w 12192000"/>
              <a:gd name="connsiteY201" fmla="*/ 52387 h 1787292"/>
              <a:gd name="connsiteX202" fmla="*/ 10505808 w 12192000"/>
              <a:gd name="connsiteY202" fmla="*/ 68262 h 1787292"/>
              <a:gd name="connsiteX203" fmla="*/ 10543908 w 12192000"/>
              <a:gd name="connsiteY203" fmla="*/ 87312 h 1787292"/>
              <a:gd name="connsiteX204" fmla="*/ 10582008 w 12192000"/>
              <a:gd name="connsiteY204" fmla="*/ 106362 h 1787292"/>
              <a:gd name="connsiteX205" fmla="*/ 10618520 w 12192000"/>
              <a:gd name="connsiteY205" fmla="*/ 125412 h 1787292"/>
              <a:gd name="connsiteX206" fmla="*/ 10659796 w 12192000"/>
              <a:gd name="connsiteY206" fmla="*/ 141287 h 1787292"/>
              <a:gd name="connsiteX207" fmla="*/ 10705832 w 12192000"/>
              <a:gd name="connsiteY207" fmla="*/ 155575 h 1787292"/>
              <a:gd name="connsiteX208" fmla="*/ 10758220 w 12192000"/>
              <a:gd name="connsiteY208" fmla="*/ 166687 h 1787292"/>
              <a:gd name="connsiteX209" fmla="*/ 10818546 w 12192000"/>
              <a:gd name="connsiteY209" fmla="*/ 174625 h 1787292"/>
              <a:gd name="connsiteX210" fmla="*/ 10886808 w 12192000"/>
              <a:gd name="connsiteY210" fmla="*/ 176212 h 1787292"/>
              <a:gd name="connsiteX211" fmla="*/ 10955070 w 12192000"/>
              <a:gd name="connsiteY211" fmla="*/ 174625 h 1787292"/>
              <a:gd name="connsiteX212" fmla="*/ 11015396 w 12192000"/>
              <a:gd name="connsiteY212" fmla="*/ 166687 h 1787292"/>
              <a:gd name="connsiteX213" fmla="*/ 11067782 w 12192000"/>
              <a:gd name="connsiteY213" fmla="*/ 155575 h 1787292"/>
              <a:gd name="connsiteX214" fmla="*/ 11113820 w 12192000"/>
              <a:gd name="connsiteY214" fmla="*/ 141287 h 1787292"/>
              <a:gd name="connsiteX215" fmla="*/ 11155096 w 12192000"/>
              <a:gd name="connsiteY215" fmla="*/ 125412 h 1787292"/>
              <a:gd name="connsiteX216" fmla="*/ 11191608 w 12192000"/>
              <a:gd name="connsiteY216" fmla="*/ 106362 h 1787292"/>
              <a:gd name="connsiteX217" fmla="*/ 11229708 w 12192000"/>
              <a:gd name="connsiteY217" fmla="*/ 87312 h 1787292"/>
              <a:gd name="connsiteX218" fmla="*/ 11267808 w 12192000"/>
              <a:gd name="connsiteY218" fmla="*/ 68262 h 1787292"/>
              <a:gd name="connsiteX219" fmla="*/ 11304320 w 12192000"/>
              <a:gd name="connsiteY219" fmla="*/ 52387 h 1787292"/>
              <a:gd name="connsiteX220" fmla="*/ 11345596 w 12192000"/>
              <a:gd name="connsiteY220" fmla="*/ 36512 h 1787292"/>
              <a:gd name="connsiteX221" fmla="*/ 11391632 w 12192000"/>
              <a:gd name="connsiteY221" fmla="*/ 20637 h 1787292"/>
              <a:gd name="connsiteX222" fmla="*/ 11444020 w 12192000"/>
              <a:gd name="connsiteY222" fmla="*/ 9525 h 1787292"/>
              <a:gd name="connsiteX223" fmla="*/ 11504346 w 12192000"/>
              <a:gd name="connsiteY223" fmla="*/ 3175 h 1787292"/>
              <a:gd name="connsiteX224" fmla="*/ 11572608 w 12192000"/>
              <a:gd name="connsiteY224" fmla="*/ 0 h 1787292"/>
              <a:gd name="connsiteX225" fmla="*/ 11640870 w 12192000"/>
              <a:gd name="connsiteY225" fmla="*/ 3175 h 1787292"/>
              <a:gd name="connsiteX226" fmla="*/ 11701196 w 12192000"/>
              <a:gd name="connsiteY226" fmla="*/ 9525 h 1787292"/>
              <a:gd name="connsiteX227" fmla="*/ 11753582 w 12192000"/>
              <a:gd name="connsiteY227" fmla="*/ 20637 h 1787292"/>
              <a:gd name="connsiteX228" fmla="*/ 11799620 w 12192000"/>
              <a:gd name="connsiteY228" fmla="*/ 36512 h 1787292"/>
              <a:gd name="connsiteX229" fmla="*/ 11840896 w 12192000"/>
              <a:gd name="connsiteY229" fmla="*/ 52387 h 1787292"/>
              <a:gd name="connsiteX230" fmla="*/ 11877408 w 12192000"/>
              <a:gd name="connsiteY230" fmla="*/ 68262 h 1787292"/>
              <a:gd name="connsiteX231" fmla="*/ 11915508 w 12192000"/>
              <a:gd name="connsiteY231" fmla="*/ 87312 h 1787292"/>
              <a:gd name="connsiteX232" fmla="*/ 11953608 w 12192000"/>
              <a:gd name="connsiteY232" fmla="*/ 106362 h 1787292"/>
              <a:gd name="connsiteX233" fmla="*/ 11990120 w 12192000"/>
              <a:gd name="connsiteY233" fmla="*/ 125412 h 1787292"/>
              <a:gd name="connsiteX234" fmla="*/ 12031396 w 12192000"/>
              <a:gd name="connsiteY234" fmla="*/ 141287 h 1787292"/>
              <a:gd name="connsiteX235" fmla="*/ 12077432 w 12192000"/>
              <a:gd name="connsiteY235" fmla="*/ 155575 h 1787292"/>
              <a:gd name="connsiteX236" fmla="*/ 12129820 w 12192000"/>
              <a:gd name="connsiteY236" fmla="*/ 166688 h 1787292"/>
              <a:gd name="connsiteX237" fmla="*/ 12190146 w 12192000"/>
              <a:gd name="connsiteY237" fmla="*/ 174625 h 1787292"/>
              <a:gd name="connsiteX238" fmla="*/ 12192000 w 12192000"/>
              <a:gd name="connsiteY238" fmla="*/ 174668 h 1787292"/>
              <a:gd name="connsiteX239" fmla="*/ 12192000 w 12192000"/>
              <a:gd name="connsiteY239" fmla="*/ 885826 h 1787292"/>
              <a:gd name="connsiteX240" fmla="*/ 12192000 w 12192000"/>
              <a:gd name="connsiteY240" fmla="*/ 1787292 h 1787292"/>
              <a:gd name="connsiteX241" fmla="*/ 0 w 12192000"/>
              <a:gd name="connsiteY241" fmla="*/ 1787292 h 1787292"/>
              <a:gd name="connsiteX242" fmla="*/ 0 w 12192000"/>
              <a:gd name="connsiteY242" fmla="*/ 885826 h 1787292"/>
              <a:gd name="connsiteX243" fmla="*/ 0 w 12192000"/>
              <a:gd name="connsiteY243" fmla="*/ 174668 h 1787292"/>
              <a:gd name="connsiteX244" fmla="*/ 1852 w 12192000"/>
              <a:gd name="connsiteY244" fmla="*/ 174625 h 1787292"/>
              <a:gd name="connsiteX245" fmla="*/ 62177 w 12192000"/>
              <a:gd name="connsiteY245" fmla="*/ 166687 h 1787292"/>
              <a:gd name="connsiteX246" fmla="*/ 114564 w 12192000"/>
              <a:gd name="connsiteY246" fmla="*/ 155575 h 1787292"/>
              <a:gd name="connsiteX247" fmla="*/ 160602 w 12192000"/>
              <a:gd name="connsiteY247" fmla="*/ 141287 h 1787292"/>
              <a:gd name="connsiteX248" fmla="*/ 201877 w 12192000"/>
              <a:gd name="connsiteY248" fmla="*/ 125412 h 1787292"/>
              <a:gd name="connsiteX249" fmla="*/ 238389 w 12192000"/>
              <a:gd name="connsiteY249" fmla="*/ 106362 h 1787292"/>
              <a:gd name="connsiteX250" fmla="*/ 276489 w 12192000"/>
              <a:gd name="connsiteY250" fmla="*/ 87312 h 1787292"/>
              <a:gd name="connsiteX251" fmla="*/ 314589 w 12192000"/>
              <a:gd name="connsiteY251" fmla="*/ 68262 h 1787292"/>
              <a:gd name="connsiteX252" fmla="*/ 351102 w 12192000"/>
              <a:gd name="connsiteY252" fmla="*/ 52387 h 1787292"/>
              <a:gd name="connsiteX253" fmla="*/ 392377 w 12192000"/>
              <a:gd name="connsiteY253" fmla="*/ 36512 h 1787292"/>
              <a:gd name="connsiteX254" fmla="*/ 438414 w 12192000"/>
              <a:gd name="connsiteY254" fmla="*/ 20637 h 1787292"/>
              <a:gd name="connsiteX255" fmla="*/ 490802 w 12192000"/>
              <a:gd name="connsiteY255" fmla="*/ 9525 h 1787292"/>
              <a:gd name="connsiteX256" fmla="*/ 551127 w 12192000"/>
              <a:gd name="connsiteY256" fmla="*/ 3175 h 178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12192000" h="1787292">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4" y="20637"/>
                </a:lnTo>
                <a:lnTo>
                  <a:pt x="4605602" y="9525"/>
                </a:lnTo>
                <a:lnTo>
                  <a:pt x="4665928" y="3175"/>
                </a:lnTo>
                <a:lnTo>
                  <a:pt x="4734189" y="0"/>
                </a:lnTo>
                <a:lnTo>
                  <a:pt x="4802453" y="3175"/>
                </a:lnTo>
                <a:lnTo>
                  <a:pt x="4862777" y="9525"/>
                </a:lnTo>
                <a:lnTo>
                  <a:pt x="4915165" y="20637"/>
                </a:lnTo>
                <a:lnTo>
                  <a:pt x="4961201" y="36512"/>
                </a:lnTo>
                <a:lnTo>
                  <a:pt x="5002476" y="52387"/>
                </a:lnTo>
                <a:lnTo>
                  <a:pt x="5038989" y="68262"/>
                </a:lnTo>
                <a:lnTo>
                  <a:pt x="5077089" y="87312"/>
                </a:lnTo>
                <a:lnTo>
                  <a:pt x="5115189" y="106362"/>
                </a:lnTo>
                <a:lnTo>
                  <a:pt x="5151701" y="125412"/>
                </a:lnTo>
                <a:lnTo>
                  <a:pt x="5192976"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09" y="106362"/>
                </a:lnTo>
                <a:lnTo>
                  <a:pt x="5743308" y="87312"/>
                </a:lnTo>
                <a:lnTo>
                  <a:pt x="5781408" y="68262"/>
                </a:lnTo>
                <a:lnTo>
                  <a:pt x="5817921" y="52387"/>
                </a:lnTo>
                <a:lnTo>
                  <a:pt x="5859196" y="36512"/>
                </a:lnTo>
                <a:lnTo>
                  <a:pt x="5905234" y="20637"/>
                </a:lnTo>
                <a:lnTo>
                  <a:pt x="5957621" y="9525"/>
                </a:lnTo>
                <a:lnTo>
                  <a:pt x="6017947" y="3175"/>
                </a:lnTo>
                <a:lnTo>
                  <a:pt x="6086208"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2000" y="174668"/>
                </a:lnTo>
                <a:lnTo>
                  <a:pt x="12192000" y="885826"/>
                </a:lnTo>
                <a:lnTo>
                  <a:pt x="12192000" y="1787292"/>
                </a:lnTo>
                <a:lnTo>
                  <a:pt x="0" y="1787292"/>
                </a:lnTo>
                <a:lnTo>
                  <a:pt x="0" y="885826"/>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4FE459-FA4A-F74C-8B1D-2F5224830FE0}"/>
              </a:ext>
            </a:extLst>
          </p:cNvPr>
          <p:cNvSpPr>
            <a:spLocks noGrp="1"/>
          </p:cNvSpPr>
          <p:nvPr>
            <p:ph type="ctrTitle"/>
          </p:nvPr>
        </p:nvSpPr>
        <p:spPr>
          <a:xfrm>
            <a:off x="936788" y="5690722"/>
            <a:ext cx="10318417" cy="523811"/>
          </a:xfrm>
        </p:spPr>
        <p:txBody>
          <a:bodyPr anchor="b">
            <a:noAutofit/>
          </a:bodyPr>
          <a:lstStyle/>
          <a:p>
            <a:r>
              <a:rPr lang="en-US" sz="3200" dirty="0">
                <a:solidFill>
                  <a:srgbClr val="2A1A00"/>
                </a:solidFill>
              </a:rPr>
              <a:t>Thank you.</a:t>
            </a:r>
          </a:p>
        </p:txBody>
      </p:sp>
      <p:pic>
        <p:nvPicPr>
          <p:cNvPr id="7" name="Picture 6">
            <a:extLst>
              <a:ext uri="{FF2B5EF4-FFF2-40B4-BE49-F238E27FC236}">
                <a16:creationId xmlns:a16="http://schemas.microsoft.com/office/drawing/2014/main" id="{5FC30C8F-3BFA-1E44-B251-E34A5FAA648A}"/>
              </a:ext>
            </a:extLst>
          </p:cNvPr>
          <p:cNvPicPr>
            <a:picLocks noChangeAspect="1"/>
          </p:cNvPicPr>
          <p:nvPr/>
        </p:nvPicPr>
        <p:blipFill>
          <a:blip r:embed="rId2"/>
          <a:stretch>
            <a:fillRect/>
          </a:stretch>
        </p:blipFill>
        <p:spPr>
          <a:xfrm>
            <a:off x="2170132" y="643467"/>
            <a:ext cx="7851735" cy="3925867"/>
          </a:xfrm>
          <a:prstGeom prst="rect">
            <a:avLst/>
          </a:prstGeom>
        </p:spPr>
      </p:pic>
      <p:pic>
        <p:nvPicPr>
          <p:cNvPr id="10" name="Picture 9" descr="A picture containing clipart, first-aid kit&#10;&#10;Description automatically generated">
            <a:extLst>
              <a:ext uri="{FF2B5EF4-FFF2-40B4-BE49-F238E27FC236}">
                <a16:creationId xmlns:a16="http://schemas.microsoft.com/office/drawing/2014/main" id="{0076B8A9-A419-E646-8662-F9D0DAB7F04F}"/>
              </a:ext>
            </a:extLst>
          </p:cNvPr>
          <p:cNvPicPr>
            <a:picLocks noChangeAspect="1"/>
          </p:cNvPicPr>
          <p:nvPr/>
        </p:nvPicPr>
        <p:blipFill>
          <a:blip r:embed="rId3"/>
          <a:stretch>
            <a:fillRect/>
          </a:stretch>
        </p:blipFill>
        <p:spPr>
          <a:xfrm>
            <a:off x="5197972" y="4569334"/>
            <a:ext cx="396896" cy="396896"/>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id="{6AC4AE31-3F2C-3A4D-8500-89B6D607EF61}"/>
              </a:ext>
            </a:extLst>
          </p:cNvPr>
          <p:cNvPicPr>
            <a:picLocks noChangeAspect="1"/>
          </p:cNvPicPr>
          <p:nvPr/>
        </p:nvPicPr>
        <p:blipFill>
          <a:blip r:embed="rId4"/>
          <a:stretch>
            <a:fillRect/>
          </a:stretch>
        </p:blipFill>
        <p:spPr>
          <a:xfrm>
            <a:off x="5897549" y="4569334"/>
            <a:ext cx="396896" cy="396896"/>
          </a:xfrm>
          <a:prstGeom prst="rect">
            <a:avLst/>
          </a:prstGeom>
        </p:spPr>
      </p:pic>
      <p:pic>
        <p:nvPicPr>
          <p:cNvPr id="14" name="Picture 13" descr="A close up of a sign&#10;&#10;Description automatically generated">
            <a:extLst>
              <a:ext uri="{FF2B5EF4-FFF2-40B4-BE49-F238E27FC236}">
                <a16:creationId xmlns:a16="http://schemas.microsoft.com/office/drawing/2014/main" id="{B1E63F01-38EE-1C40-9EEE-C26D311DBD4F}"/>
              </a:ext>
            </a:extLst>
          </p:cNvPr>
          <p:cNvPicPr>
            <a:picLocks noChangeAspect="1"/>
          </p:cNvPicPr>
          <p:nvPr/>
        </p:nvPicPr>
        <p:blipFill>
          <a:blip r:embed="rId5"/>
          <a:stretch>
            <a:fillRect/>
          </a:stretch>
        </p:blipFill>
        <p:spPr>
          <a:xfrm>
            <a:off x="6577998" y="4569334"/>
            <a:ext cx="396896" cy="396896"/>
          </a:xfrm>
          <a:prstGeom prst="rect">
            <a:avLst/>
          </a:prstGeom>
        </p:spPr>
      </p:pic>
      <p:sp>
        <p:nvSpPr>
          <p:cNvPr id="15" name="TextBox 14">
            <a:extLst>
              <a:ext uri="{FF2B5EF4-FFF2-40B4-BE49-F238E27FC236}">
                <a16:creationId xmlns:a16="http://schemas.microsoft.com/office/drawing/2014/main" id="{49624C2B-6A28-F740-AA8B-194EAF406F52}"/>
              </a:ext>
            </a:extLst>
          </p:cNvPr>
          <p:cNvSpPr txBox="1"/>
          <p:nvPr/>
        </p:nvSpPr>
        <p:spPr>
          <a:xfrm>
            <a:off x="4639089" y="6214533"/>
            <a:ext cx="2913814" cy="369332"/>
          </a:xfrm>
          <a:prstGeom prst="rect">
            <a:avLst/>
          </a:prstGeom>
          <a:noFill/>
        </p:spPr>
        <p:txBody>
          <a:bodyPr wrap="square" rtlCol="0">
            <a:spAutoFit/>
          </a:bodyPr>
          <a:lstStyle/>
          <a:p>
            <a:r>
              <a:rPr lang="en-US" dirty="0">
                <a:solidFill>
                  <a:schemeClr val="bg2"/>
                </a:solidFill>
                <a:hlinkClick r:id="rId6">
                  <a:extLst>
                    <a:ext uri="{A12FA001-AC4F-418D-AE19-62706E023703}">
                      <ahyp:hlinkClr xmlns:ahyp="http://schemas.microsoft.com/office/drawing/2018/hyperlinkcolor" val="tx"/>
                    </a:ext>
                  </a:extLst>
                </a:hlinkClick>
              </a:rPr>
              <a:t>www.betterbeersociety.com</a:t>
            </a:r>
            <a:r>
              <a:rPr lang="en-US" dirty="0"/>
              <a:t> </a:t>
            </a:r>
          </a:p>
        </p:txBody>
      </p:sp>
    </p:spTree>
    <p:extLst>
      <p:ext uri="{BB962C8B-B14F-4D97-AF65-F5344CB8AC3E}">
        <p14:creationId xmlns:p14="http://schemas.microsoft.com/office/powerpoint/2010/main" val="3330083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A1357-9C7F-E045-998F-134BA5326FC0}"/>
              </a:ext>
            </a:extLst>
          </p:cNvPr>
          <p:cNvSpPr>
            <a:spLocks noGrp="1"/>
          </p:cNvSpPr>
          <p:nvPr>
            <p:ph type="title"/>
          </p:nvPr>
        </p:nvSpPr>
        <p:spPr>
          <a:xfrm>
            <a:off x="1120140" y="1902380"/>
            <a:ext cx="5295900" cy="609600"/>
          </a:xfrm>
        </p:spPr>
        <p:txBody>
          <a:bodyPr>
            <a:normAutofit fontScale="90000"/>
          </a:bodyPr>
          <a:lstStyle/>
          <a:p>
            <a:r>
              <a:rPr lang="en-US" dirty="0"/>
              <a:t>Our Story</a:t>
            </a:r>
          </a:p>
        </p:txBody>
      </p:sp>
      <p:sp>
        <p:nvSpPr>
          <p:cNvPr id="7" name="TextBox 6">
            <a:extLst>
              <a:ext uri="{FF2B5EF4-FFF2-40B4-BE49-F238E27FC236}">
                <a16:creationId xmlns:a16="http://schemas.microsoft.com/office/drawing/2014/main" id="{2776638C-B354-274C-8F1B-540CA99F0E22}"/>
              </a:ext>
            </a:extLst>
          </p:cNvPr>
          <p:cNvSpPr txBox="1"/>
          <p:nvPr/>
        </p:nvSpPr>
        <p:spPr>
          <a:xfrm>
            <a:off x="1120140" y="2844641"/>
            <a:ext cx="10873740" cy="3693319"/>
          </a:xfrm>
          <a:prstGeom prst="rect">
            <a:avLst/>
          </a:prstGeom>
          <a:noFill/>
        </p:spPr>
        <p:txBody>
          <a:bodyPr wrap="square" rtlCol="0">
            <a:spAutoFit/>
          </a:bodyPr>
          <a:lstStyle/>
          <a:p>
            <a:r>
              <a:rPr lang="en-US" dirty="0"/>
              <a:t>Our story is a fairly simple one. </a:t>
            </a:r>
          </a:p>
          <a:p>
            <a:endParaRPr lang="en-US" dirty="0"/>
          </a:p>
          <a:p>
            <a:r>
              <a:rPr lang="en-US" dirty="0"/>
              <a:t>We are a team of industry professionals and Certified Cicerone’s who have chosen a path to help further educate and implement best-practices for our industry and beer communities. Our programs range from QA/QC, Draft System Design, Installation &amp; Repair, ongoing Draft Maintenance / Beer Line Cleaning, as well as furthering education through FOH staff training, educational consumer and industry-exclusive events, and much more. </a:t>
            </a:r>
          </a:p>
          <a:p>
            <a:endParaRPr lang="en-US" dirty="0"/>
          </a:p>
          <a:p>
            <a:r>
              <a:rPr lang="en-US" dirty="0"/>
              <a:t>As we come from the industry, we have a great understanding and deep appreciation for it, including the challenges most breweries face with beer sales.  </a:t>
            </a:r>
          </a:p>
          <a:p>
            <a:endParaRPr lang="en-US" dirty="0"/>
          </a:p>
          <a:p>
            <a:r>
              <a:rPr lang="en-US" dirty="0"/>
              <a:t>As a result, we created an entirely unique program, one that is centered around knowledge and quality and has been met with high praise from our industry peers. </a:t>
            </a:r>
            <a:r>
              <a:rPr lang="en-US" b="1" dirty="0"/>
              <a:t>We hope you like what you see. </a:t>
            </a:r>
          </a:p>
          <a:p>
            <a:endParaRPr lang="en-US" dirty="0"/>
          </a:p>
        </p:txBody>
      </p:sp>
      <p:pic>
        <p:nvPicPr>
          <p:cNvPr id="15" name="Content Placeholder 14">
            <a:extLst>
              <a:ext uri="{FF2B5EF4-FFF2-40B4-BE49-F238E27FC236}">
                <a16:creationId xmlns:a16="http://schemas.microsoft.com/office/drawing/2014/main" id="{F357637F-99BE-B64C-B696-5991A4FF6661}"/>
              </a:ext>
            </a:extLst>
          </p:cNvPr>
          <p:cNvPicPr>
            <a:picLocks noGrp="1" noChangeAspect="1"/>
          </p:cNvPicPr>
          <p:nvPr>
            <p:ph idx="1"/>
          </p:nvPr>
        </p:nvPicPr>
        <p:blipFill>
          <a:blip r:embed="rId2"/>
          <a:stretch>
            <a:fillRect/>
          </a:stretch>
        </p:blipFill>
        <p:spPr>
          <a:xfrm>
            <a:off x="777875" y="0"/>
            <a:ext cx="3657600" cy="1828800"/>
          </a:xfrm>
        </p:spPr>
      </p:pic>
      <p:pic>
        <p:nvPicPr>
          <p:cNvPr id="19" name="Picture 18" descr="A picture containing person, man&#10;&#10;Description automatically generated">
            <a:extLst>
              <a:ext uri="{FF2B5EF4-FFF2-40B4-BE49-F238E27FC236}">
                <a16:creationId xmlns:a16="http://schemas.microsoft.com/office/drawing/2014/main" id="{ABE4124E-1CDA-D846-87EE-7756A6EB6714}"/>
              </a:ext>
            </a:extLst>
          </p:cNvPr>
          <p:cNvPicPr>
            <a:picLocks noChangeAspect="1"/>
          </p:cNvPicPr>
          <p:nvPr/>
        </p:nvPicPr>
        <p:blipFill>
          <a:blip r:embed="rId3"/>
          <a:stretch>
            <a:fillRect/>
          </a:stretch>
        </p:blipFill>
        <p:spPr>
          <a:xfrm>
            <a:off x="4619732" y="447610"/>
            <a:ext cx="2551831" cy="2551831"/>
          </a:xfrm>
          <a:prstGeom prst="rect">
            <a:avLst/>
          </a:prstGeom>
        </p:spPr>
      </p:pic>
      <p:pic>
        <p:nvPicPr>
          <p:cNvPr id="21" name="Picture 20" descr="A bunch of items that are on display&#10;&#10;Description automatically generated">
            <a:extLst>
              <a:ext uri="{FF2B5EF4-FFF2-40B4-BE49-F238E27FC236}">
                <a16:creationId xmlns:a16="http://schemas.microsoft.com/office/drawing/2014/main" id="{BA2B34C6-9665-3241-863C-90A1D4E3E99F}"/>
              </a:ext>
            </a:extLst>
          </p:cNvPr>
          <p:cNvPicPr>
            <a:picLocks noChangeAspect="1"/>
          </p:cNvPicPr>
          <p:nvPr/>
        </p:nvPicPr>
        <p:blipFill>
          <a:blip r:embed="rId4"/>
          <a:stretch>
            <a:fillRect/>
          </a:stretch>
        </p:blipFill>
        <p:spPr>
          <a:xfrm>
            <a:off x="9284778" y="424357"/>
            <a:ext cx="2598336" cy="2598336"/>
          </a:xfrm>
          <a:prstGeom prst="rect">
            <a:avLst/>
          </a:prstGeom>
        </p:spPr>
      </p:pic>
      <p:pic>
        <p:nvPicPr>
          <p:cNvPr id="25" name="Picture 24" descr="A group of men posing for a photo&#10;&#10;Description automatically generated">
            <a:extLst>
              <a:ext uri="{FF2B5EF4-FFF2-40B4-BE49-F238E27FC236}">
                <a16:creationId xmlns:a16="http://schemas.microsoft.com/office/drawing/2014/main" id="{CFE51BF2-BBDD-734E-AE3D-4D4BB9F7356F}"/>
              </a:ext>
            </a:extLst>
          </p:cNvPr>
          <p:cNvPicPr>
            <a:picLocks noChangeAspect="1"/>
          </p:cNvPicPr>
          <p:nvPr/>
        </p:nvPicPr>
        <p:blipFill>
          <a:blip r:embed="rId5"/>
          <a:stretch>
            <a:fillRect/>
          </a:stretch>
        </p:blipFill>
        <p:spPr>
          <a:xfrm>
            <a:off x="7223760" y="447610"/>
            <a:ext cx="2005011" cy="2551831"/>
          </a:xfrm>
          <a:prstGeom prst="rect">
            <a:avLst/>
          </a:prstGeom>
        </p:spPr>
      </p:pic>
    </p:spTree>
    <p:extLst>
      <p:ext uri="{BB962C8B-B14F-4D97-AF65-F5344CB8AC3E}">
        <p14:creationId xmlns:p14="http://schemas.microsoft.com/office/powerpoint/2010/main" val="3668148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A1357-9C7F-E045-998F-134BA5326FC0}"/>
              </a:ext>
            </a:extLst>
          </p:cNvPr>
          <p:cNvSpPr>
            <a:spLocks noGrp="1"/>
          </p:cNvSpPr>
          <p:nvPr>
            <p:ph type="title"/>
          </p:nvPr>
        </p:nvSpPr>
        <p:spPr>
          <a:xfrm>
            <a:off x="1400082" y="629126"/>
            <a:ext cx="11490960" cy="1492132"/>
          </a:xfrm>
        </p:spPr>
        <p:txBody>
          <a:bodyPr/>
          <a:lstStyle/>
          <a:p>
            <a:r>
              <a:rPr lang="en-US" dirty="0"/>
              <a:t> the new world of beer sales. </a:t>
            </a:r>
          </a:p>
        </p:txBody>
      </p:sp>
      <p:sp>
        <p:nvSpPr>
          <p:cNvPr id="3" name="Content Placeholder 2">
            <a:extLst>
              <a:ext uri="{FF2B5EF4-FFF2-40B4-BE49-F238E27FC236}">
                <a16:creationId xmlns:a16="http://schemas.microsoft.com/office/drawing/2014/main" id="{8AB5BA4E-2C30-D34E-8570-0913FA9B1DB9}"/>
              </a:ext>
            </a:extLst>
          </p:cNvPr>
          <p:cNvSpPr>
            <a:spLocks noGrp="1"/>
          </p:cNvSpPr>
          <p:nvPr>
            <p:ph idx="1"/>
          </p:nvPr>
        </p:nvSpPr>
        <p:spPr>
          <a:xfrm>
            <a:off x="8734518" y="64552"/>
            <a:ext cx="1598202" cy="1310640"/>
          </a:xfrm>
        </p:spPr>
        <p:txBody>
          <a:bodyPr>
            <a:noAutofit/>
          </a:bodyPr>
          <a:lstStyle/>
          <a:p>
            <a:pPr marL="0" indent="0">
              <a:buNone/>
            </a:pPr>
            <a:endParaRPr lang="en-US" sz="1800" dirty="0"/>
          </a:p>
        </p:txBody>
      </p:sp>
      <p:sp>
        <p:nvSpPr>
          <p:cNvPr id="5" name="TextBox 4">
            <a:extLst>
              <a:ext uri="{FF2B5EF4-FFF2-40B4-BE49-F238E27FC236}">
                <a16:creationId xmlns:a16="http://schemas.microsoft.com/office/drawing/2014/main" id="{9A7F7FCE-38AC-B04E-8B35-91ED97865299}"/>
              </a:ext>
            </a:extLst>
          </p:cNvPr>
          <p:cNvSpPr txBox="1"/>
          <p:nvPr/>
        </p:nvSpPr>
        <p:spPr>
          <a:xfrm>
            <a:off x="6664915" y="1702595"/>
            <a:ext cx="4114800" cy="2308324"/>
          </a:xfrm>
          <a:prstGeom prst="rect">
            <a:avLst/>
          </a:prstGeom>
          <a:noFill/>
        </p:spPr>
        <p:txBody>
          <a:bodyPr wrap="square" rtlCol="0">
            <a:spAutoFit/>
          </a:bodyPr>
          <a:lstStyle/>
          <a:p>
            <a:r>
              <a:rPr lang="en-US" dirty="0"/>
              <a:t>NEW WAY</a:t>
            </a:r>
          </a:p>
          <a:p>
            <a:endParaRPr lang="en-US" dirty="0"/>
          </a:p>
          <a:p>
            <a:pPr marL="285750" indent="-285750">
              <a:buFont typeface="Arial" panose="020B0604020202020204" pitchFamily="34" charset="0"/>
              <a:buChar char="•"/>
            </a:pPr>
            <a:r>
              <a:rPr lang="en-US" dirty="0"/>
              <a:t>Hire a Sales Manager</a:t>
            </a:r>
          </a:p>
          <a:p>
            <a:pPr marL="285750" indent="-285750">
              <a:buFont typeface="Arial" panose="020B0604020202020204" pitchFamily="34" charset="0"/>
              <a:buChar char="•"/>
            </a:pPr>
            <a:r>
              <a:rPr lang="en-US" dirty="0"/>
              <a:t>Invest in sales team(s)</a:t>
            </a:r>
          </a:p>
          <a:p>
            <a:pPr marL="285750" indent="-285750">
              <a:buFont typeface="Arial" panose="020B0604020202020204" pitchFamily="34" charset="0"/>
              <a:buChar char="•"/>
            </a:pPr>
            <a:r>
              <a:rPr lang="en-US" dirty="0"/>
              <a:t>Align with professional network (BBS) </a:t>
            </a:r>
          </a:p>
          <a:p>
            <a:pPr marL="285750" indent="-285750">
              <a:buFont typeface="Arial" panose="020B0604020202020204" pitchFamily="34" charset="0"/>
              <a:buChar char="•"/>
            </a:pPr>
            <a:r>
              <a:rPr lang="en-US" dirty="0"/>
              <a:t>Provide healthy work environment</a:t>
            </a:r>
          </a:p>
          <a:p>
            <a:pPr marL="285750" indent="-285750">
              <a:buFont typeface="Arial" panose="020B0604020202020204" pitchFamily="34" charset="0"/>
              <a:buChar char="•"/>
            </a:pPr>
            <a:r>
              <a:rPr lang="en-US" dirty="0"/>
              <a:t>Increased retention / sales growth </a:t>
            </a:r>
          </a:p>
          <a:p>
            <a:endParaRPr lang="en-US" dirty="0"/>
          </a:p>
        </p:txBody>
      </p:sp>
      <p:sp>
        <p:nvSpPr>
          <p:cNvPr id="6" name="TextBox 5">
            <a:extLst>
              <a:ext uri="{FF2B5EF4-FFF2-40B4-BE49-F238E27FC236}">
                <a16:creationId xmlns:a16="http://schemas.microsoft.com/office/drawing/2014/main" id="{EC2CF1BC-CAE7-B843-8CF7-CB007BDC4C97}"/>
              </a:ext>
            </a:extLst>
          </p:cNvPr>
          <p:cNvSpPr txBox="1"/>
          <p:nvPr/>
        </p:nvSpPr>
        <p:spPr>
          <a:xfrm>
            <a:off x="1412285" y="1708756"/>
            <a:ext cx="4102598" cy="2308324"/>
          </a:xfrm>
          <a:prstGeom prst="rect">
            <a:avLst/>
          </a:prstGeom>
          <a:noFill/>
        </p:spPr>
        <p:txBody>
          <a:bodyPr wrap="none" rtlCol="0">
            <a:spAutoFit/>
          </a:bodyPr>
          <a:lstStyle/>
          <a:p>
            <a:r>
              <a:rPr lang="en-US" dirty="0"/>
              <a:t>OLD WAY</a:t>
            </a:r>
          </a:p>
          <a:p>
            <a:endParaRPr lang="en-US" dirty="0"/>
          </a:p>
          <a:p>
            <a:pPr marL="285750" indent="-285750">
              <a:buFont typeface="Arial" panose="020B0604020202020204" pitchFamily="34" charset="0"/>
              <a:buChar char="•"/>
            </a:pPr>
            <a:r>
              <a:rPr lang="en-US" dirty="0"/>
              <a:t>Hire 1-2 Market Managers </a:t>
            </a:r>
          </a:p>
          <a:p>
            <a:pPr marL="285750" indent="-285750">
              <a:buFont typeface="Arial" panose="020B0604020202020204" pitchFamily="34" charset="0"/>
              <a:buChar char="•"/>
            </a:pPr>
            <a:r>
              <a:rPr lang="en-US" dirty="0"/>
              <a:t>Develop an internal Street Team</a:t>
            </a:r>
          </a:p>
          <a:p>
            <a:pPr marL="285750" indent="-285750">
              <a:buFont typeface="Arial" panose="020B0604020202020204" pitchFamily="34" charset="0"/>
              <a:buChar char="•"/>
            </a:pPr>
            <a:r>
              <a:rPr lang="en-US" dirty="0"/>
              <a:t>Manage Street Team</a:t>
            </a:r>
          </a:p>
          <a:p>
            <a:pPr marL="285750" indent="-285750">
              <a:buFont typeface="Arial" panose="020B0604020202020204" pitchFamily="34" charset="0"/>
              <a:buChar char="•"/>
            </a:pPr>
            <a:r>
              <a:rPr lang="en-US" dirty="0"/>
              <a:t>Maintain Relationships/Placement</a:t>
            </a:r>
          </a:p>
          <a:p>
            <a:pPr marL="285750" indent="-285750">
              <a:buFont typeface="Arial" panose="020B0604020202020204" pitchFamily="34" charset="0"/>
              <a:buChar char="•"/>
            </a:pPr>
            <a:r>
              <a:rPr lang="en-US" dirty="0"/>
              <a:t>Grow/Expand Awareness in Territories </a:t>
            </a:r>
          </a:p>
          <a:p>
            <a:endParaRPr lang="en-US" dirty="0"/>
          </a:p>
        </p:txBody>
      </p:sp>
      <p:sp>
        <p:nvSpPr>
          <p:cNvPr id="7" name="TextBox 6">
            <a:extLst>
              <a:ext uri="{FF2B5EF4-FFF2-40B4-BE49-F238E27FC236}">
                <a16:creationId xmlns:a16="http://schemas.microsoft.com/office/drawing/2014/main" id="{2776638C-B354-274C-8F1B-540CA99F0E22}"/>
              </a:ext>
            </a:extLst>
          </p:cNvPr>
          <p:cNvSpPr txBox="1"/>
          <p:nvPr/>
        </p:nvSpPr>
        <p:spPr>
          <a:xfrm>
            <a:off x="1120140" y="4021081"/>
            <a:ext cx="10683240" cy="2308324"/>
          </a:xfrm>
          <a:prstGeom prst="rect">
            <a:avLst/>
          </a:prstGeom>
          <a:noFill/>
        </p:spPr>
        <p:txBody>
          <a:bodyPr wrap="square" rtlCol="0">
            <a:spAutoFit/>
          </a:bodyPr>
          <a:lstStyle/>
          <a:p>
            <a:r>
              <a:rPr lang="en-US" dirty="0"/>
              <a:t>Better Beer Society allows your sales team to do what you hired them to do best…to SELL.  We are in an increasingly competitive market. One that requires every moment of your time invested in maintaining relationships and not managing an internal team of beer enthusiasts. In today’s world, this is an exhaustive amount of work just maintaining your brand awareness and offering retailer support in both the on and off-premise. </a:t>
            </a:r>
          </a:p>
          <a:p>
            <a:endParaRPr lang="en-US" dirty="0"/>
          </a:p>
          <a:p>
            <a:r>
              <a:rPr lang="en-US" dirty="0"/>
              <a:t>Our program gives you the peace of mind that you’re continuing to grow brand awareness, maintain relevancy, and allow your sales force the opportunity to be in 5, 10, 15, places at once, while giving your market managers those precious hours to focus on relationships, sales growth, or other strategic plans within your brewery. </a:t>
            </a:r>
          </a:p>
        </p:txBody>
      </p:sp>
    </p:spTree>
    <p:extLst>
      <p:ext uri="{BB962C8B-B14F-4D97-AF65-F5344CB8AC3E}">
        <p14:creationId xmlns:p14="http://schemas.microsoft.com/office/powerpoint/2010/main" val="349991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4" name="Rectangle 13">
            <a:extLst>
              <a:ext uri="{FF2B5EF4-FFF2-40B4-BE49-F238E27FC236}">
                <a16:creationId xmlns:a16="http://schemas.microsoft.com/office/drawing/2014/main" id="{A9BBD8C9-486F-459C-AC5E-3F2327F28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789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060CBF-9F43-8B41-B412-6920030A0653}"/>
              </a:ext>
            </a:extLst>
          </p:cNvPr>
          <p:cNvSpPr>
            <a:spLocks noGrp="1"/>
          </p:cNvSpPr>
          <p:nvPr>
            <p:ph type="title"/>
          </p:nvPr>
        </p:nvSpPr>
        <p:spPr>
          <a:xfrm>
            <a:off x="748674" y="266586"/>
            <a:ext cx="4339827" cy="1320855"/>
          </a:xfrm>
        </p:spPr>
        <p:txBody>
          <a:bodyPr>
            <a:normAutofit/>
          </a:bodyPr>
          <a:lstStyle/>
          <a:p>
            <a:r>
              <a:rPr lang="en-US" sz="4000" dirty="0"/>
              <a:t>Meet our team </a:t>
            </a:r>
          </a:p>
        </p:txBody>
      </p:sp>
      <p:sp>
        <p:nvSpPr>
          <p:cNvPr id="35" name="Freeform: Shape 15">
            <a:extLst>
              <a:ext uri="{FF2B5EF4-FFF2-40B4-BE49-F238E27FC236}">
                <a16:creationId xmlns:a16="http://schemas.microsoft.com/office/drawing/2014/main" id="{5C5FEBD1-EE60-4C83-8F5E-CEAAAB732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72465" cy="6858000"/>
          </a:xfrm>
          <a:custGeom>
            <a:avLst/>
            <a:gdLst>
              <a:gd name="connsiteX0" fmla="*/ 0 w 672465"/>
              <a:gd name="connsiteY0" fmla="*/ 0 h 6858000"/>
              <a:gd name="connsiteX1" fmla="*/ 496253 w 672465"/>
              <a:gd name="connsiteY1" fmla="*/ 0 h 6858000"/>
              <a:gd name="connsiteX2" fmla="*/ 497840 w 672465"/>
              <a:gd name="connsiteY2" fmla="*/ 68263 h 6858000"/>
              <a:gd name="connsiteX3" fmla="*/ 505778 w 672465"/>
              <a:gd name="connsiteY3" fmla="*/ 128588 h 6858000"/>
              <a:gd name="connsiteX4" fmla="*/ 516890 w 672465"/>
              <a:gd name="connsiteY4" fmla="*/ 180975 h 6858000"/>
              <a:gd name="connsiteX5" fmla="*/ 531178 w 672465"/>
              <a:gd name="connsiteY5" fmla="*/ 227013 h 6858000"/>
              <a:gd name="connsiteX6" fmla="*/ 547053 w 672465"/>
              <a:gd name="connsiteY6" fmla="*/ 268288 h 6858000"/>
              <a:gd name="connsiteX7" fmla="*/ 566103 w 672465"/>
              <a:gd name="connsiteY7" fmla="*/ 304800 h 6858000"/>
              <a:gd name="connsiteX8" fmla="*/ 585153 w 672465"/>
              <a:gd name="connsiteY8" fmla="*/ 342900 h 6858000"/>
              <a:gd name="connsiteX9" fmla="*/ 604203 w 672465"/>
              <a:gd name="connsiteY9" fmla="*/ 381000 h 6858000"/>
              <a:gd name="connsiteX10" fmla="*/ 620078 w 672465"/>
              <a:gd name="connsiteY10" fmla="*/ 417513 h 6858000"/>
              <a:gd name="connsiteX11" fmla="*/ 635953 w 672465"/>
              <a:gd name="connsiteY11" fmla="*/ 458788 h 6858000"/>
              <a:gd name="connsiteX12" fmla="*/ 651828 w 672465"/>
              <a:gd name="connsiteY12" fmla="*/ 504825 h 6858000"/>
              <a:gd name="connsiteX13" fmla="*/ 662940 w 672465"/>
              <a:gd name="connsiteY13" fmla="*/ 557213 h 6858000"/>
              <a:gd name="connsiteX14" fmla="*/ 669290 w 672465"/>
              <a:gd name="connsiteY14" fmla="*/ 617538 h 6858000"/>
              <a:gd name="connsiteX15" fmla="*/ 672465 w 672465"/>
              <a:gd name="connsiteY15" fmla="*/ 685800 h 6858000"/>
              <a:gd name="connsiteX16" fmla="*/ 669290 w 672465"/>
              <a:gd name="connsiteY16" fmla="*/ 754063 h 6858000"/>
              <a:gd name="connsiteX17" fmla="*/ 662940 w 672465"/>
              <a:gd name="connsiteY17" fmla="*/ 814388 h 6858000"/>
              <a:gd name="connsiteX18" fmla="*/ 651828 w 672465"/>
              <a:gd name="connsiteY18" fmla="*/ 866775 h 6858000"/>
              <a:gd name="connsiteX19" fmla="*/ 635953 w 672465"/>
              <a:gd name="connsiteY19" fmla="*/ 912813 h 6858000"/>
              <a:gd name="connsiteX20" fmla="*/ 620078 w 672465"/>
              <a:gd name="connsiteY20" fmla="*/ 954088 h 6858000"/>
              <a:gd name="connsiteX21" fmla="*/ 604203 w 672465"/>
              <a:gd name="connsiteY21" fmla="*/ 990600 h 6858000"/>
              <a:gd name="connsiteX22" fmla="*/ 585153 w 672465"/>
              <a:gd name="connsiteY22" fmla="*/ 1028700 h 6858000"/>
              <a:gd name="connsiteX23" fmla="*/ 566103 w 672465"/>
              <a:gd name="connsiteY23" fmla="*/ 1066800 h 6858000"/>
              <a:gd name="connsiteX24" fmla="*/ 547053 w 672465"/>
              <a:gd name="connsiteY24" fmla="*/ 1103313 h 6858000"/>
              <a:gd name="connsiteX25" fmla="*/ 531178 w 672465"/>
              <a:gd name="connsiteY25" fmla="*/ 1144588 h 6858000"/>
              <a:gd name="connsiteX26" fmla="*/ 516890 w 672465"/>
              <a:gd name="connsiteY26" fmla="*/ 1190625 h 6858000"/>
              <a:gd name="connsiteX27" fmla="*/ 505778 w 672465"/>
              <a:gd name="connsiteY27" fmla="*/ 1243013 h 6858000"/>
              <a:gd name="connsiteX28" fmla="*/ 497840 w 672465"/>
              <a:gd name="connsiteY28" fmla="*/ 1303338 h 6858000"/>
              <a:gd name="connsiteX29" fmla="*/ 496253 w 672465"/>
              <a:gd name="connsiteY29" fmla="*/ 1371600 h 6858000"/>
              <a:gd name="connsiteX30" fmla="*/ 497840 w 672465"/>
              <a:gd name="connsiteY30" fmla="*/ 1439863 h 6858000"/>
              <a:gd name="connsiteX31" fmla="*/ 505778 w 672465"/>
              <a:gd name="connsiteY31" fmla="*/ 1500188 h 6858000"/>
              <a:gd name="connsiteX32" fmla="*/ 516890 w 672465"/>
              <a:gd name="connsiteY32" fmla="*/ 1552575 h 6858000"/>
              <a:gd name="connsiteX33" fmla="*/ 531178 w 672465"/>
              <a:gd name="connsiteY33" fmla="*/ 1598613 h 6858000"/>
              <a:gd name="connsiteX34" fmla="*/ 547053 w 672465"/>
              <a:gd name="connsiteY34" fmla="*/ 1639888 h 6858000"/>
              <a:gd name="connsiteX35" fmla="*/ 566103 w 672465"/>
              <a:gd name="connsiteY35" fmla="*/ 1676400 h 6858000"/>
              <a:gd name="connsiteX36" fmla="*/ 585153 w 672465"/>
              <a:gd name="connsiteY36" fmla="*/ 1714500 h 6858000"/>
              <a:gd name="connsiteX37" fmla="*/ 604203 w 672465"/>
              <a:gd name="connsiteY37" fmla="*/ 1752600 h 6858000"/>
              <a:gd name="connsiteX38" fmla="*/ 620078 w 672465"/>
              <a:gd name="connsiteY38" fmla="*/ 1789113 h 6858000"/>
              <a:gd name="connsiteX39" fmla="*/ 635953 w 672465"/>
              <a:gd name="connsiteY39" fmla="*/ 1830388 h 6858000"/>
              <a:gd name="connsiteX40" fmla="*/ 651828 w 672465"/>
              <a:gd name="connsiteY40" fmla="*/ 1876425 h 6858000"/>
              <a:gd name="connsiteX41" fmla="*/ 662940 w 672465"/>
              <a:gd name="connsiteY41" fmla="*/ 1928813 h 6858000"/>
              <a:gd name="connsiteX42" fmla="*/ 669290 w 672465"/>
              <a:gd name="connsiteY42" fmla="*/ 1989138 h 6858000"/>
              <a:gd name="connsiteX43" fmla="*/ 672465 w 672465"/>
              <a:gd name="connsiteY43" fmla="*/ 2057400 h 6858000"/>
              <a:gd name="connsiteX44" fmla="*/ 669290 w 672465"/>
              <a:gd name="connsiteY44" fmla="*/ 2125663 h 6858000"/>
              <a:gd name="connsiteX45" fmla="*/ 662940 w 672465"/>
              <a:gd name="connsiteY45" fmla="*/ 2185988 h 6858000"/>
              <a:gd name="connsiteX46" fmla="*/ 651828 w 672465"/>
              <a:gd name="connsiteY46" fmla="*/ 2238375 h 6858000"/>
              <a:gd name="connsiteX47" fmla="*/ 635953 w 672465"/>
              <a:gd name="connsiteY47" fmla="*/ 2284413 h 6858000"/>
              <a:gd name="connsiteX48" fmla="*/ 620078 w 672465"/>
              <a:gd name="connsiteY48" fmla="*/ 2325688 h 6858000"/>
              <a:gd name="connsiteX49" fmla="*/ 604203 w 672465"/>
              <a:gd name="connsiteY49" fmla="*/ 2362200 h 6858000"/>
              <a:gd name="connsiteX50" fmla="*/ 585153 w 672465"/>
              <a:gd name="connsiteY50" fmla="*/ 2400300 h 6858000"/>
              <a:gd name="connsiteX51" fmla="*/ 566103 w 672465"/>
              <a:gd name="connsiteY51" fmla="*/ 2438400 h 6858000"/>
              <a:gd name="connsiteX52" fmla="*/ 547053 w 672465"/>
              <a:gd name="connsiteY52" fmla="*/ 2474913 h 6858000"/>
              <a:gd name="connsiteX53" fmla="*/ 531178 w 672465"/>
              <a:gd name="connsiteY53" fmla="*/ 2516188 h 6858000"/>
              <a:gd name="connsiteX54" fmla="*/ 516890 w 672465"/>
              <a:gd name="connsiteY54" fmla="*/ 2562225 h 6858000"/>
              <a:gd name="connsiteX55" fmla="*/ 505778 w 672465"/>
              <a:gd name="connsiteY55" fmla="*/ 2614613 h 6858000"/>
              <a:gd name="connsiteX56" fmla="*/ 497840 w 672465"/>
              <a:gd name="connsiteY56" fmla="*/ 2674938 h 6858000"/>
              <a:gd name="connsiteX57" fmla="*/ 496253 w 672465"/>
              <a:gd name="connsiteY57" fmla="*/ 2743200 h 6858000"/>
              <a:gd name="connsiteX58" fmla="*/ 497840 w 672465"/>
              <a:gd name="connsiteY58" fmla="*/ 2811463 h 6858000"/>
              <a:gd name="connsiteX59" fmla="*/ 505778 w 672465"/>
              <a:gd name="connsiteY59" fmla="*/ 2871788 h 6858000"/>
              <a:gd name="connsiteX60" fmla="*/ 516890 w 672465"/>
              <a:gd name="connsiteY60" fmla="*/ 2924175 h 6858000"/>
              <a:gd name="connsiteX61" fmla="*/ 531178 w 672465"/>
              <a:gd name="connsiteY61" fmla="*/ 2970213 h 6858000"/>
              <a:gd name="connsiteX62" fmla="*/ 547053 w 672465"/>
              <a:gd name="connsiteY62" fmla="*/ 3011488 h 6858000"/>
              <a:gd name="connsiteX63" fmla="*/ 566103 w 672465"/>
              <a:gd name="connsiteY63" fmla="*/ 3048000 h 6858000"/>
              <a:gd name="connsiteX64" fmla="*/ 585153 w 672465"/>
              <a:gd name="connsiteY64" fmla="*/ 3086100 h 6858000"/>
              <a:gd name="connsiteX65" fmla="*/ 604203 w 672465"/>
              <a:gd name="connsiteY65" fmla="*/ 3124200 h 6858000"/>
              <a:gd name="connsiteX66" fmla="*/ 620078 w 672465"/>
              <a:gd name="connsiteY66" fmla="*/ 3160713 h 6858000"/>
              <a:gd name="connsiteX67" fmla="*/ 635953 w 672465"/>
              <a:gd name="connsiteY67" fmla="*/ 3201988 h 6858000"/>
              <a:gd name="connsiteX68" fmla="*/ 651828 w 672465"/>
              <a:gd name="connsiteY68" fmla="*/ 3248025 h 6858000"/>
              <a:gd name="connsiteX69" fmla="*/ 662940 w 672465"/>
              <a:gd name="connsiteY69" fmla="*/ 3300413 h 6858000"/>
              <a:gd name="connsiteX70" fmla="*/ 669290 w 672465"/>
              <a:gd name="connsiteY70" fmla="*/ 3360738 h 6858000"/>
              <a:gd name="connsiteX71" fmla="*/ 672465 w 672465"/>
              <a:gd name="connsiteY71" fmla="*/ 3427413 h 6858000"/>
              <a:gd name="connsiteX72" fmla="*/ 669290 w 672465"/>
              <a:gd name="connsiteY72" fmla="*/ 3497263 h 6858000"/>
              <a:gd name="connsiteX73" fmla="*/ 662940 w 672465"/>
              <a:gd name="connsiteY73" fmla="*/ 3557588 h 6858000"/>
              <a:gd name="connsiteX74" fmla="*/ 651828 w 672465"/>
              <a:gd name="connsiteY74" fmla="*/ 3609975 h 6858000"/>
              <a:gd name="connsiteX75" fmla="*/ 635953 w 672465"/>
              <a:gd name="connsiteY75" fmla="*/ 3656013 h 6858000"/>
              <a:gd name="connsiteX76" fmla="*/ 620078 w 672465"/>
              <a:gd name="connsiteY76" fmla="*/ 3697288 h 6858000"/>
              <a:gd name="connsiteX77" fmla="*/ 604203 w 672465"/>
              <a:gd name="connsiteY77" fmla="*/ 3733800 h 6858000"/>
              <a:gd name="connsiteX78" fmla="*/ 585153 w 672465"/>
              <a:gd name="connsiteY78" fmla="*/ 3771900 h 6858000"/>
              <a:gd name="connsiteX79" fmla="*/ 566103 w 672465"/>
              <a:gd name="connsiteY79" fmla="*/ 3810000 h 6858000"/>
              <a:gd name="connsiteX80" fmla="*/ 547053 w 672465"/>
              <a:gd name="connsiteY80" fmla="*/ 3846513 h 6858000"/>
              <a:gd name="connsiteX81" fmla="*/ 531178 w 672465"/>
              <a:gd name="connsiteY81" fmla="*/ 3887788 h 6858000"/>
              <a:gd name="connsiteX82" fmla="*/ 516890 w 672465"/>
              <a:gd name="connsiteY82" fmla="*/ 3933825 h 6858000"/>
              <a:gd name="connsiteX83" fmla="*/ 505778 w 672465"/>
              <a:gd name="connsiteY83" fmla="*/ 3986213 h 6858000"/>
              <a:gd name="connsiteX84" fmla="*/ 497840 w 672465"/>
              <a:gd name="connsiteY84" fmla="*/ 4046538 h 6858000"/>
              <a:gd name="connsiteX85" fmla="*/ 496253 w 672465"/>
              <a:gd name="connsiteY85" fmla="*/ 4114800 h 6858000"/>
              <a:gd name="connsiteX86" fmla="*/ 497840 w 672465"/>
              <a:gd name="connsiteY86" fmla="*/ 4183063 h 6858000"/>
              <a:gd name="connsiteX87" fmla="*/ 505778 w 672465"/>
              <a:gd name="connsiteY87" fmla="*/ 4243388 h 6858000"/>
              <a:gd name="connsiteX88" fmla="*/ 516890 w 672465"/>
              <a:gd name="connsiteY88" fmla="*/ 4295775 h 6858000"/>
              <a:gd name="connsiteX89" fmla="*/ 531178 w 672465"/>
              <a:gd name="connsiteY89" fmla="*/ 4341813 h 6858000"/>
              <a:gd name="connsiteX90" fmla="*/ 547053 w 672465"/>
              <a:gd name="connsiteY90" fmla="*/ 4383088 h 6858000"/>
              <a:gd name="connsiteX91" fmla="*/ 566103 w 672465"/>
              <a:gd name="connsiteY91" fmla="*/ 4419600 h 6858000"/>
              <a:gd name="connsiteX92" fmla="*/ 604203 w 672465"/>
              <a:gd name="connsiteY92" fmla="*/ 4495800 h 6858000"/>
              <a:gd name="connsiteX93" fmla="*/ 620078 w 672465"/>
              <a:gd name="connsiteY93" fmla="*/ 4532313 h 6858000"/>
              <a:gd name="connsiteX94" fmla="*/ 635953 w 672465"/>
              <a:gd name="connsiteY94" fmla="*/ 4573588 h 6858000"/>
              <a:gd name="connsiteX95" fmla="*/ 651828 w 672465"/>
              <a:gd name="connsiteY95" fmla="*/ 4619625 h 6858000"/>
              <a:gd name="connsiteX96" fmla="*/ 662940 w 672465"/>
              <a:gd name="connsiteY96" fmla="*/ 4672013 h 6858000"/>
              <a:gd name="connsiteX97" fmla="*/ 669290 w 672465"/>
              <a:gd name="connsiteY97" fmla="*/ 4732338 h 6858000"/>
              <a:gd name="connsiteX98" fmla="*/ 672465 w 672465"/>
              <a:gd name="connsiteY98" fmla="*/ 4800600 h 6858000"/>
              <a:gd name="connsiteX99" fmla="*/ 669290 w 672465"/>
              <a:gd name="connsiteY99" fmla="*/ 4868863 h 6858000"/>
              <a:gd name="connsiteX100" fmla="*/ 662940 w 672465"/>
              <a:gd name="connsiteY100" fmla="*/ 4929188 h 6858000"/>
              <a:gd name="connsiteX101" fmla="*/ 651828 w 672465"/>
              <a:gd name="connsiteY101" fmla="*/ 4981575 h 6858000"/>
              <a:gd name="connsiteX102" fmla="*/ 635953 w 672465"/>
              <a:gd name="connsiteY102" fmla="*/ 5027613 h 6858000"/>
              <a:gd name="connsiteX103" fmla="*/ 620078 w 672465"/>
              <a:gd name="connsiteY103" fmla="*/ 5068888 h 6858000"/>
              <a:gd name="connsiteX104" fmla="*/ 604203 w 672465"/>
              <a:gd name="connsiteY104" fmla="*/ 5105400 h 6858000"/>
              <a:gd name="connsiteX105" fmla="*/ 585153 w 672465"/>
              <a:gd name="connsiteY105" fmla="*/ 5143500 h 6858000"/>
              <a:gd name="connsiteX106" fmla="*/ 566103 w 672465"/>
              <a:gd name="connsiteY106" fmla="*/ 5181600 h 6858000"/>
              <a:gd name="connsiteX107" fmla="*/ 547053 w 672465"/>
              <a:gd name="connsiteY107" fmla="*/ 5218113 h 6858000"/>
              <a:gd name="connsiteX108" fmla="*/ 531178 w 672465"/>
              <a:gd name="connsiteY108" fmla="*/ 5259388 h 6858000"/>
              <a:gd name="connsiteX109" fmla="*/ 516890 w 672465"/>
              <a:gd name="connsiteY109" fmla="*/ 5305425 h 6858000"/>
              <a:gd name="connsiteX110" fmla="*/ 505778 w 672465"/>
              <a:gd name="connsiteY110" fmla="*/ 5357813 h 6858000"/>
              <a:gd name="connsiteX111" fmla="*/ 497840 w 672465"/>
              <a:gd name="connsiteY111" fmla="*/ 5418138 h 6858000"/>
              <a:gd name="connsiteX112" fmla="*/ 496253 w 672465"/>
              <a:gd name="connsiteY112" fmla="*/ 5486400 h 6858000"/>
              <a:gd name="connsiteX113" fmla="*/ 497840 w 672465"/>
              <a:gd name="connsiteY113" fmla="*/ 5554663 h 6858000"/>
              <a:gd name="connsiteX114" fmla="*/ 505778 w 672465"/>
              <a:gd name="connsiteY114" fmla="*/ 5614988 h 6858000"/>
              <a:gd name="connsiteX115" fmla="*/ 516890 w 672465"/>
              <a:gd name="connsiteY115" fmla="*/ 5667375 h 6858000"/>
              <a:gd name="connsiteX116" fmla="*/ 531178 w 672465"/>
              <a:gd name="connsiteY116" fmla="*/ 5713413 h 6858000"/>
              <a:gd name="connsiteX117" fmla="*/ 547053 w 672465"/>
              <a:gd name="connsiteY117" fmla="*/ 5754688 h 6858000"/>
              <a:gd name="connsiteX118" fmla="*/ 566103 w 672465"/>
              <a:gd name="connsiteY118" fmla="*/ 5791200 h 6858000"/>
              <a:gd name="connsiteX119" fmla="*/ 585153 w 672465"/>
              <a:gd name="connsiteY119" fmla="*/ 5829300 h 6858000"/>
              <a:gd name="connsiteX120" fmla="*/ 604203 w 672465"/>
              <a:gd name="connsiteY120" fmla="*/ 5867400 h 6858000"/>
              <a:gd name="connsiteX121" fmla="*/ 620078 w 672465"/>
              <a:gd name="connsiteY121" fmla="*/ 5903913 h 6858000"/>
              <a:gd name="connsiteX122" fmla="*/ 635953 w 672465"/>
              <a:gd name="connsiteY122" fmla="*/ 5945188 h 6858000"/>
              <a:gd name="connsiteX123" fmla="*/ 651828 w 672465"/>
              <a:gd name="connsiteY123" fmla="*/ 5991225 h 6858000"/>
              <a:gd name="connsiteX124" fmla="*/ 662940 w 672465"/>
              <a:gd name="connsiteY124" fmla="*/ 6043613 h 6858000"/>
              <a:gd name="connsiteX125" fmla="*/ 669290 w 672465"/>
              <a:gd name="connsiteY125" fmla="*/ 6103938 h 6858000"/>
              <a:gd name="connsiteX126" fmla="*/ 672465 w 672465"/>
              <a:gd name="connsiteY126" fmla="*/ 6172200 h 6858000"/>
              <a:gd name="connsiteX127" fmla="*/ 669290 w 672465"/>
              <a:gd name="connsiteY127" fmla="*/ 6240463 h 6858000"/>
              <a:gd name="connsiteX128" fmla="*/ 662940 w 672465"/>
              <a:gd name="connsiteY128" fmla="*/ 6300788 h 6858000"/>
              <a:gd name="connsiteX129" fmla="*/ 651828 w 672465"/>
              <a:gd name="connsiteY129" fmla="*/ 6353175 h 6858000"/>
              <a:gd name="connsiteX130" fmla="*/ 635953 w 672465"/>
              <a:gd name="connsiteY130" fmla="*/ 6399213 h 6858000"/>
              <a:gd name="connsiteX131" fmla="*/ 620078 w 672465"/>
              <a:gd name="connsiteY131" fmla="*/ 6440488 h 6858000"/>
              <a:gd name="connsiteX132" fmla="*/ 604203 w 672465"/>
              <a:gd name="connsiteY132" fmla="*/ 6477000 h 6858000"/>
              <a:gd name="connsiteX133" fmla="*/ 585153 w 672465"/>
              <a:gd name="connsiteY133" fmla="*/ 6515100 h 6858000"/>
              <a:gd name="connsiteX134" fmla="*/ 566103 w 672465"/>
              <a:gd name="connsiteY134" fmla="*/ 6553200 h 6858000"/>
              <a:gd name="connsiteX135" fmla="*/ 547053 w 672465"/>
              <a:gd name="connsiteY135" fmla="*/ 6589713 h 6858000"/>
              <a:gd name="connsiteX136" fmla="*/ 531178 w 672465"/>
              <a:gd name="connsiteY136" fmla="*/ 6630988 h 6858000"/>
              <a:gd name="connsiteX137" fmla="*/ 516890 w 672465"/>
              <a:gd name="connsiteY137" fmla="*/ 6677025 h 6858000"/>
              <a:gd name="connsiteX138" fmla="*/ 505778 w 672465"/>
              <a:gd name="connsiteY138" fmla="*/ 6729413 h 6858000"/>
              <a:gd name="connsiteX139" fmla="*/ 497840 w 672465"/>
              <a:gd name="connsiteY139" fmla="*/ 6789738 h 6858000"/>
              <a:gd name="connsiteX140" fmla="*/ 496253 w 672465"/>
              <a:gd name="connsiteY140" fmla="*/ 6858000 h 6858000"/>
              <a:gd name="connsiteX141" fmla="*/ 0 w 672465"/>
              <a:gd name="connsiteY14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672465" h="6858000">
                <a:moveTo>
                  <a:pt x="0" y="0"/>
                </a:moveTo>
                <a:lnTo>
                  <a:pt x="496253" y="0"/>
                </a:lnTo>
                <a:lnTo>
                  <a:pt x="497840" y="68263"/>
                </a:lnTo>
                <a:lnTo>
                  <a:pt x="505778" y="128588"/>
                </a:lnTo>
                <a:lnTo>
                  <a:pt x="516890" y="180975"/>
                </a:lnTo>
                <a:lnTo>
                  <a:pt x="531178" y="227013"/>
                </a:lnTo>
                <a:lnTo>
                  <a:pt x="547053" y="268288"/>
                </a:lnTo>
                <a:lnTo>
                  <a:pt x="566103" y="304800"/>
                </a:lnTo>
                <a:lnTo>
                  <a:pt x="585153" y="342900"/>
                </a:lnTo>
                <a:lnTo>
                  <a:pt x="604203" y="381000"/>
                </a:lnTo>
                <a:lnTo>
                  <a:pt x="620078" y="417513"/>
                </a:lnTo>
                <a:lnTo>
                  <a:pt x="635953" y="458788"/>
                </a:lnTo>
                <a:lnTo>
                  <a:pt x="651828" y="504825"/>
                </a:lnTo>
                <a:lnTo>
                  <a:pt x="662940" y="557213"/>
                </a:lnTo>
                <a:lnTo>
                  <a:pt x="669290" y="617538"/>
                </a:lnTo>
                <a:lnTo>
                  <a:pt x="672465" y="685800"/>
                </a:lnTo>
                <a:lnTo>
                  <a:pt x="669290" y="754063"/>
                </a:lnTo>
                <a:lnTo>
                  <a:pt x="662940" y="814388"/>
                </a:lnTo>
                <a:lnTo>
                  <a:pt x="651828" y="866775"/>
                </a:lnTo>
                <a:lnTo>
                  <a:pt x="635953" y="912813"/>
                </a:lnTo>
                <a:lnTo>
                  <a:pt x="620078" y="954088"/>
                </a:lnTo>
                <a:lnTo>
                  <a:pt x="604203" y="990600"/>
                </a:lnTo>
                <a:lnTo>
                  <a:pt x="585153" y="1028700"/>
                </a:lnTo>
                <a:lnTo>
                  <a:pt x="566103" y="1066800"/>
                </a:lnTo>
                <a:lnTo>
                  <a:pt x="547053" y="1103313"/>
                </a:lnTo>
                <a:lnTo>
                  <a:pt x="531178" y="1144588"/>
                </a:lnTo>
                <a:lnTo>
                  <a:pt x="516890" y="1190625"/>
                </a:lnTo>
                <a:lnTo>
                  <a:pt x="505778" y="1243013"/>
                </a:lnTo>
                <a:lnTo>
                  <a:pt x="497840" y="1303338"/>
                </a:lnTo>
                <a:lnTo>
                  <a:pt x="496253" y="1371600"/>
                </a:lnTo>
                <a:lnTo>
                  <a:pt x="497840" y="1439863"/>
                </a:lnTo>
                <a:lnTo>
                  <a:pt x="505778" y="1500188"/>
                </a:lnTo>
                <a:lnTo>
                  <a:pt x="516890" y="1552575"/>
                </a:lnTo>
                <a:lnTo>
                  <a:pt x="531178" y="1598613"/>
                </a:lnTo>
                <a:lnTo>
                  <a:pt x="547053" y="1639888"/>
                </a:lnTo>
                <a:lnTo>
                  <a:pt x="566103" y="1676400"/>
                </a:lnTo>
                <a:lnTo>
                  <a:pt x="585153" y="1714500"/>
                </a:lnTo>
                <a:lnTo>
                  <a:pt x="604203" y="1752600"/>
                </a:lnTo>
                <a:lnTo>
                  <a:pt x="620078" y="1789113"/>
                </a:lnTo>
                <a:lnTo>
                  <a:pt x="635953" y="1830388"/>
                </a:lnTo>
                <a:lnTo>
                  <a:pt x="651828" y="1876425"/>
                </a:lnTo>
                <a:lnTo>
                  <a:pt x="662940" y="1928813"/>
                </a:lnTo>
                <a:lnTo>
                  <a:pt x="669290" y="1989138"/>
                </a:lnTo>
                <a:lnTo>
                  <a:pt x="672465" y="2057400"/>
                </a:lnTo>
                <a:lnTo>
                  <a:pt x="669290" y="2125663"/>
                </a:lnTo>
                <a:lnTo>
                  <a:pt x="662940" y="2185988"/>
                </a:lnTo>
                <a:lnTo>
                  <a:pt x="651828" y="2238375"/>
                </a:lnTo>
                <a:lnTo>
                  <a:pt x="635953" y="2284413"/>
                </a:lnTo>
                <a:lnTo>
                  <a:pt x="620078" y="2325688"/>
                </a:lnTo>
                <a:lnTo>
                  <a:pt x="604203" y="2362200"/>
                </a:lnTo>
                <a:lnTo>
                  <a:pt x="585153" y="2400300"/>
                </a:lnTo>
                <a:lnTo>
                  <a:pt x="566103" y="2438400"/>
                </a:lnTo>
                <a:lnTo>
                  <a:pt x="547053" y="2474913"/>
                </a:lnTo>
                <a:lnTo>
                  <a:pt x="531178" y="2516188"/>
                </a:lnTo>
                <a:lnTo>
                  <a:pt x="516890" y="2562225"/>
                </a:lnTo>
                <a:lnTo>
                  <a:pt x="505778" y="2614613"/>
                </a:lnTo>
                <a:lnTo>
                  <a:pt x="497840" y="2674938"/>
                </a:lnTo>
                <a:lnTo>
                  <a:pt x="496253" y="2743200"/>
                </a:lnTo>
                <a:lnTo>
                  <a:pt x="497840" y="2811463"/>
                </a:lnTo>
                <a:lnTo>
                  <a:pt x="505778" y="2871788"/>
                </a:lnTo>
                <a:lnTo>
                  <a:pt x="516890" y="2924175"/>
                </a:lnTo>
                <a:lnTo>
                  <a:pt x="531178" y="2970213"/>
                </a:lnTo>
                <a:lnTo>
                  <a:pt x="547053" y="3011488"/>
                </a:lnTo>
                <a:lnTo>
                  <a:pt x="566103" y="3048000"/>
                </a:lnTo>
                <a:lnTo>
                  <a:pt x="585153" y="3086100"/>
                </a:lnTo>
                <a:lnTo>
                  <a:pt x="604203" y="3124200"/>
                </a:lnTo>
                <a:lnTo>
                  <a:pt x="620078" y="3160713"/>
                </a:lnTo>
                <a:lnTo>
                  <a:pt x="635953" y="3201988"/>
                </a:lnTo>
                <a:lnTo>
                  <a:pt x="651828" y="3248025"/>
                </a:lnTo>
                <a:lnTo>
                  <a:pt x="662940" y="3300413"/>
                </a:lnTo>
                <a:lnTo>
                  <a:pt x="669290" y="3360738"/>
                </a:lnTo>
                <a:lnTo>
                  <a:pt x="672465" y="3427413"/>
                </a:lnTo>
                <a:lnTo>
                  <a:pt x="669290" y="3497263"/>
                </a:lnTo>
                <a:lnTo>
                  <a:pt x="662940" y="3557588"/>
                </a:lnTo>
                <a:lnTo>
                  <a:pt x="651828" y="3609975"/>
                </a:lnTo>
                <a:lnTo>
                  <a:pt x="635953" y="3656013"/>
                </a:lnTo>
                <a:lnTo>
                  <a:pt x="620078" y="3697288"/>
                </a:lnTo>
                <a:lnTo>
                  <a:pt x="604203" y="3733800"/>
                </a:lnTo>
                <a:lnTo>
                  <a:pt x="585153" y="3771900"/>
                </a:lnTo>
                <a:lnTo>
                  <a:pt x="566103" y="3810000"/>
                </a:lnTo>
                <a:lnTo>
                  <a:pt x="547053" y="3846513"/>
                </a:lnTo>
                <a:lnTo>
                  <a:pt x="531178" y="3887788"/>
                </a:lnTo>
                <a:lnTo>
                  <a:pt x="516890" y="3933825"/>
                </a:lnTo>
                <a:lnTo>
                  <a:pt x="505778" y="3986213"/>
                </a:lnTo>
                <a:lnTo>
                  <a:pt x="497840" y="4046538"/>
                </a:lnTo>
                <a:lnTo>
                  <a:pt x="496253" y="4114800"/>
                </a:lnTo>
                <a:lnTo>
                  <a:pt x="497840" y="4183063"/>
                </a:lnTo>
                <a:lnTo>
                  <a:pt x="505778" y="4243388"/>
                </a:lnTo>
                <a:lnTo>
                  <a:pt x="516890" y="4295775"/>
                </a:lnTo>
                <a:lnTo>
                  <a:pt x="531178" y="4341813"/>
                </a:lnTo>
                <a:lnTo>
                  <a:pt x="547053" y="4383088"/>
                </a:lnTo>
                <a:lnTo>
                  <a:pt x="566103" y="4419600"/>
                </a:lnTo>
                <a:lnTo>
                  <a:pt x="604203" y="4495800"/>
                </a:lnTo>
                <a:lnTo>
                  <a:pt x="620078" y="4532313"/>
                </a:lnTo>
                <a:lnTo>
                  <a:pt x="635953" y="4573588"/>
                </a:lnTo>
                <a:lnTo>
                  <a:pt x="651828" y="4619625"/>
                </a:lnTo>
                <a:lnTo>
                  <a:pt x="662940" y="4672013"/>
                </a:lnTo>
                <a:lnTo>
                  <a:pt x="669290" y="4732338"/>
                </a:lnTo>
                <a:lnTo>
                  <a:pt x="672465" y="4800600"/>
                </a:lnTo>
                <a:lnTo>
                  <a:pt x="669290" y="4868863"/>
                </a:lnTo>
                <a:lnTo>
                  <a:pt x="662940" y="4929188"/>
                </a:lnTo>
                <a:lnTo>
                  <a:pt x="651828" y="4981575"/>
                </a:lnTo>
                <a:lnTo>
                  <a:pt x="635953" y="5027613"/>
                </a:lnTo>
                <a:lnTo>
                  <a:pt x="620078" y="5068888"/>
                </a:lnTo>
                <a:lnTo>
                  <a:pt x="604203" y="5105400"/>
                </a:lnTo>
                <a:lnTo>
                  <a:pt x="585153" y="5143500"/>
                </a:lnTo>
                <a:lnTo>
                  <a:pt x="566103" y="5181600"/>
                </a:lnTo>
                <a:lnTo>
                  <a:pt x="547053" y="5218113"/>
                </a:lnTo>
                <a:lnTo>
                  <a:pt x="531178" y="5259388"/>
                </a:lnTo>
                <a:lnTo>
                  <a:pt x="516890" y="5305425"/>
                </a:lnTo>
                <a:lnTo>
                  <a:pt x="505778" y="5357813"/>
                </a:lnTo>
                <a:lnTo>
                  <a:pt x="497840" y="5418138"/>
                </a:lnTo>
                <a:lnTo>
                  <a:pt x="496253" y="5486400"/>
                </a:lnTo>
                <a:lnTo>
                  <a:pt x="497840" y="5554663"/>
                </a:lnTo>
                <a:lnTo>
                  <a:pt x="505778" y="5614988"/>
                </a:lnTo>
                <a:lnTo>
                  <a:pt x="516890" y="5667375"/>
                </a:lnTo>
                <a:lnTo>
                  <a:pt x="531178" y="5713413"/>
                </a:lnTo>
                <a:lnTo>
                  <a:pt x="547053" y="5754688"/>
                </a:lnTo>
                <a:lnTo>
                  <a:pt x="566103" y="5791200"/>
                </a:lnTo>
                <a:lnTo>
                  <a:pt x="585153" y="5829300"/>
                </a:lnTo>
                <a:lnTo>
                  <a:pt x="604203" y="5867400"/>
                </a:lnTo>
                <a:lnTo>
                  <a:pt x="620078" y="5903913"/>
                </a:lnTo>
                <a:lnTo>
                  <a:pt x="635953" y="5945188"/>
                </a:lnTo>
                <a:lnTo>
                  <a:pt x="651828" y="5991225"/>
                </a:lnTo>
                <a:lnTo>
                  <a:pt x="662940" y="6043613"/>
                </a:lnTo>
                <a:lnTo>
                  <a:pt x="669290" y="6103938"/>
                </a:lnTo>
                <a:lnTo>
                  <a:pt x="672465" y="6172200"/>
                </a:lnTo>
                <a:lnTo>
                  <a:pt x="669290" y="6240463"/>
                </a:lnTo>
                <a:lnTo>
                  <a:pt x="662940" y="6300788"/>
                </a:lnTo>
                <a:lnTo>
                  <a:pt x="651828" y="6353175"/>
                </a:lnTo>
                <a:lnTo>
                  <a:pt x="635953" y="6399213"/>
                </a:lnTo>
                <a:lnTo>
                  <a:pt x="620078" y="6440488"/>
                </a:lnTo>
                <a:lnTo>
                  <a:pt x="604203" y="6477000"/>
                </a:lnTo>
                <a:lnTo>
                  <a:pt x="585153" y="6515100"/>
                </a:lnTo>
                <a:lnTo>
                  <a:pt x="566103" y="6553200"/>
                </a:lnTo>
                <a:lnTo>
                  <a:pt x="547053" y="6589713"/>
                </a:lnTo>
                <a:lnTo>
                  <a:pt x="531178" y="6630988"/>
                </a:lnTo>
                <a:lnTo>
                  <a:pt x="516890" y="6677025"/>
                </a:lnTo>
                <a:lnTo>
                  <a:pt x="505778" y="6729413"/>
                </a:lnTo>
                <a:lnTo>
                  <a:pt x="497840" y="6789738"/>
                </a:lnTo>
                <a:lnTo>
                  <a:pt x="496253" y="6858000"/>
                </a:lnTo>
                <a:lnTo>
                  <a:pt x="0" y="6858000"/>
                </a:lnTo>
                <a:close/>
              </a:path>
            </a:pathLst>
          </a:custGeom>
          <a:solidFill>
            <a:schemeClr val="tx2"/>
          </a:solidFill>
          <a:ln w="0">
            <a:noFill/>
            <a:prstDash val="solid"/>
            <a:round/>
            <a:headEnd/>
            <a:tailEnd/>
          </a:ln>
        </p:spPr>
      </p:sp>
      <p:sp>
        <p:nvSpPr>
          <p:cNvPr id="3" name="Content Placeholder 2">
            <a:extLst>
              <a:ext uri="{FF2B5EF4-FFF2-40B4-BE49-F238E27FC236}">
                <a16:creationId xmlns:a16="http://schemas.microsoft.com/office/drawing/2014/main" id="{4D81BDFE-C72E-FA4F-B858-AB16020E0AA7}"/>
              </a:ext>
            </a:extLst>
          </p:cNvPr>
          <p:cNvSpPr>
            <a:spLocks noGrp="1"/>
          </p:cNvSpPr>
          <p:nvPr>
            <p:ph idx="1"/>
          </p:nvPr>
        </p:nvSpPr>
        <p:spPr>
          <a:xfrm>
            <a:off x="914523" y="735547"/>
            <a:ext cx="4238719" cy="3593591"/>
          </a:xfrm>
        </p:spPr>
        <p:txBody>
          <a:bodyPr>
            <a:normAutofit fontScale="85000" lnSpcReduction="20000"/>
          </a:bodyPr>
          <a:lstStyle/>
          <a:p>
            <a:pPr marL="0" indent="0">
              <a:buNone/>
            </a:pPr>
            <a:endParaRPr lang="en-US" dirty="0"/>
          </a:p>
          <a:p>
            <a:pPr marL="285750" indent="-285750"/>
            <a:r>
              <a:rPr lang="en-US" dirty="0"/>
              <a:t>RELIABLE</a:t>
            </a:r>
          </a:p>
          <a:p>
            <a:pPr marL="285750" indent="-285750"/>
            <a:r>
              <a:rPr lang="en-US" dirty="0"/>
              <a:t>EFFECTIVE </a:t>
            </a:r>
          </a:p>
          <a:p>
            <a:pPr marL="285750" indent="-285750"/>
            <a:r>
              <a:rPr lang="en-US" dirty="0"/>
              <a:t>KNOWLEDGEABLE</a:t>
            </a:r>
          </a:p>
          <a:p>
            <a:pPr marL="285750" indent="-285750"/>
            <a:r>
              <a:rPr lang="en-US" dirty="0"/>
              <a:t>PROFESSIONAL</a:t>
            </a:r>
          </a:p>
          <a:p>
            <a:pPr marL="285750" indent="-285750"/>
            <a:r>
              <a:rPr lang="en-US" dirty="0"/>
              <a:t>ON-BRAND </a:t>
            </a:r>
          </a:p>
          <a:p>
            <a:pPr marL="285750" indent="-285750"/>
            <a:r>
              <a:rPr lang="en-US" dirty="0"/>
              <a:t>PERSONABLE </a:t>
            </a:r>
          </a:p>
          <a:p>
            <a:pPr marL="0" indent="0">
              <a:buNone/>
            </a:pPr>
            <a:endParaRPr lang="en-US" dirty="0"/>
          </a:p>
          <a:p>
            <a:r>
              <a:rPr lang="en-US" dirty="0"/>
              <a:t>ALL BA’S ARE CERTIFIED BEER SERVER* STATUS AT A MINIMUM</a:t>
            </a:r>
          </a:p>
          <a:p>
            <a:pPr marL="0" indent="0">
              <a:buNone/>
            </a:pPr>
            <a:r>
              <a:rPr lang="en-US" dirty="0"/>
              <a:t>     (*Cicerone Certification Program)  </a:t>
            </a:r>
          </a:p>
          <a:p>
            <a:endParaRPr lang="en-US" dirty="0"/>
          </a:p>
        </p:txBody>
      </p:sp>
      <p:pic>
        <p:nvPicPr>
          <p:cNvPr id="8" name="Picture 7" descr="A person standing in front of a counter&#10;&#10;Description automatically generated">
            <a:extLst>
              <a:ext uri="{FF2B5EF4-FFF2-40B4-BE49-F238E27FC236}">
                <a16:creationId xmlns:a16="http://schemas.microsoft.com/office/drawing/2014/main" id="{A6F7D7F5-5B87-534E-9DF9-83E7D61072E2}"/>
              </a:ext>
            </a:extLst>
          </p:cNvPr>
          <p:cNvPicPr>
            <a:picLocks noChangeAspect="1"/>
          </p:cNvPicPr>
          <p:nvPr/>
        </p:nvPicPr>
        <p:blipFill rotWithShape="1">
          <a:blip r:embed="rId2"/>
          <a:srcRect r="-2" b="15272"/>
          <a:stretch/>
        </p:blipFill>
        <p:spPr>
          <a:xfrm>
            <a:off x="9439831" y="3926788"/>
            <a:ext cx="2472539" cy="2783896"/>
          </a:xfrm>
          <a:prstGeom prst="rect">
            <a:avLst/>
          </a:prstGeom>
        </p:spPr>
      </p:pic>
      <p:pic>
        <p:nvPicPr>
          <p:cNvPr id="6" name="Picture 5" descr="A person sitting at a table in front of a store&#10;&#10;Description automatically generated">
            <a:extLst>
              <a:ext uri="{FF2B5EF4-FFF2-40B4-BE49-F238E27FC236}">
                <a16:creationId xmlns:a16="http://schemas.microsoft.com/office/drawing/2014/main" id="{86693476-A238-4B46-988F-3916112E8317}"/>
              </a:ext>
            </a:extLst>
          </p:cNvPr>
          <p:cNvPicPr>
            <a:picLocks noChangeAspect="1"/>
          </p:cNvPicPr>
          <p:nvPr/>
        </p:nvPicPr>
        <p:blipFill rotWithShape="1">
          <a:blip r:embed="rId3"/>
          <a:srcRect l="7573" r="25818" b="3"/>
          <a:stretch/>
        </p:blipFill>
        <p:spPr>
          <a:xfrm>
            <a:off x="8696856" y="51681"/>
            <a:ext cx="3280497" cy="3693597"/>
          </a:xfrm>
          <a:prstGeom prst="rect">
            <a:avLst/>
          </a:prstGeom>
        </p:spPr>
      </p:pic>
      <p:pic>
        <p:nvPicPr>
          <p:cNvPr id="4" name="Content Placeholder 10" descr="A picture containing building, indoor&#10;&#10;Description automatically generated">
            <a:extLst>
              <a:ext uri="{FF2B5EF4-FFF2-40B4-BE49-F238E27FC236}">
                <a16:creationId xmlns:a16="http://schemas.microsoft.com/office/drawing/2014/main" id="{D345131E-1B75-2841-AC66-599EBF2044C2}"/>
              </a:ext>
            </a:extLst>
          </p:cNvPr>
          <p:cNvPicPr>
            <a:picLocks noChangeAspect="1"/>
          </p:cNvPicPr>
          <p:nvPr/>
        </p:nvPicPr>
        <p:blipFill rotWithShape="1">
          <a:blip r:embed="rId4"/>
          <a:srcRect r="15286" b="5"/>
          <a:stretch/>
        </p:blipFill>
        <p:spPr>
          <a:xfrm rot="5400000">
            <a:off x="5016720" y="269577"/>
            <a:ext cx="3687175" cy="3264227"/>
          </a:xfrm>
          <a:prstGeom prst="rect">
            <a:avLst/>
          </a:prstGeom>
        </p:spPr>
      </p:pic>
      <p:pic>
        <p:nvPicPr>
          <p:cNvPr id="27" name="Picture 26" descr="A person standing in front of a store&#10;&#10;Description automatically generated">
            <a:extLst>
              <a:ext uri="{FF2B5EF4-FFF2-40B4-BE49-F238E27FC236}">
                <a16:creationId xmlns:a16="http://schemas.microsoft.com/office/drawing/2014/main" id="{80F42299-5425-9644-8DF9-91677AAAFC80}"/>
              </a:ext>
            </a:extLst>
          </p:cNvPr>
          <p:cNvPicPr>
            <a:picLocks noChangeAspect="1"/>
          </p:cNvPicPr>
          <p:nvPr/>
        </p:nvPicPr>
        <p:blipFill>
          <a:blip r:embed="rId5"/>
          <a:stretch>
            <a:fillRect/>
          </a:stretch>
        </p:blipFill>
        <p:spPr>
          <a:xfrm>
            <a:off x="801456" y="4495737"/>
            <a:ext cx="3943526" cy="2214947"/>
          </a:xfrm>
          <a:prstGeom prst="rect">
            <a:avLst/>
          </a:prstGeom>
        </p:spPr>
      </p:pic>
      <p:pic>
        <p:nvPicPr>
          <p:cNvPr id="29" name="Picture 28" descr="A group of people standing in a room&#10;&#10;Description automatically generated">
            <a:extLst>
              <a:ext uri="{FF2B5EF4-FFF2-40B4-BE49-F238E27FC236}">
                <a16:creationId xmlns:a16="http://schemas.microsoft.com/office/drawing/2014/main" id="{18522874-CD06-8647-909D-AA479E0B257D}"/>
              </a:ext>
            </a:extLst>
          </p:cNvPr>
          <p:cNvPicPr>
            <a:picLocks noChangeAspect="1"/>
          </p:cNvPicPr>
          <p:nvPr/>
        </p:nvPicPr>
        <p:blipFill>
          <a:blip r:embed="rId6"/>
          <a:stretch>
            <a:fillRect/>
          </a:stretch>
        </p:blipFill>
        <p:spPr>
          <a:xfrm>
            <a:off x="4944240" y="3926789"/>
            <a:ext cx="4158515" cy="2783895"/>
          </a:xfrm>
          <a:prstGeom prst="rect">
            <a:avLst/>
          </a:prstGeom>
        </p:spPr>
      </p:pic>
    </p:spTree>
    <p:extLst>
      <p:ext uri="{BB962C8B-B14F-4D97-AF65-F5344CB8AC3E}">
        <p14:creationId xmlns:p14="http://schemas.microsoft.com/office/powerpoint/2010/main" val="3351312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2D6CE9D5-28BB-4329-B5E2-B06131F27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 name="Rectangle 37">
            <a:extLst>
              <a:ext uri="{FF2B5EF4-FFF2-40B4-BE49-F238E27FC236}">
                <a16:creationId xmlns:a16="http://schemas.microsoft.com/office/drawing/2014/main" id="{8D9F7D40-5D59-4F59-A331-D8F7710AC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Freeform 11">
            <a:extLst>
              <a:ext uri="{FF2B5EF4-FFF2-40B4-BE49-F238E27FC236}">
                <a16:creationId xmlns:a16="http://schemas.microsoft.com/office/drawing/2014/main" id="{E2B1BC2F-AEBF-4990-A7F9-197AAF28BC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48664" y="0"/>
            <a:ext cx="4643336"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a:extLst>
              <a:ext uri="{FF2B5EF4-FFF2-40B4-BE49-F238E27FC236}">
                <a16:creationId xmlns:a16="http://schemas.microsoft.com/office/drawing/2014/main" id="{69F61A93-3A7C-B24D-B0DC-EF113983FC7B}"/>
              </a:ext>
            </a:extLst>
          </p:cNvPr>
          <p:cNvSpPr>
            <a:spLocks noGrp="1"/>
          </p:cNvSpPr>
          <p:nvPr>
            <p:ph type="title"/>
          </p:nvPr>
        </p:nvSpPr>
        <p:spPr>
          <a:xfrm>
            <a:off x="8016240" y="350520"/>
            <a:ext cx="3271736" cy="944880"/>
          </a:xfrm>
        </p:spPr>
        <p:txBody>
          <a:bodyPr anchor="b">
            <a:normAutofit fontScale="90000"/>
          </a:bodyPr>
          <a:lstStyle/>
          <a:p>
            <a:r>
              <a:rPr lang="en-US" sz="3200" dirty="0">
                <a:solidFill>
                  <a:schemeClr val="accent1"/>
                </a:solidFill>
              </a:rPr>
              <a:t>advantage</a:t>
            </a:r>
            <a:br>
              <a:rPr lang="en-US" sz="1300" dirty="0">
                <a:solidFill>
                  <a:schemeClr val="accent1"/>
                </a:solidFill>
              </a:rPr>
            </a:br>
            <a:br>
              <a:rPr lang="en-US" sz="1300" dirty="0">
                <a:solidFill>
                  <a:schemeClr val="accent1"/>
                </a:solidFill>
              </a:rPr>
            </a:br>
            <a:br>
              <a:rPr lang="en-US" sz="1300" dirty="0">
                <a:solidFill>
                  <a:schemeClr val="accent1"/>
                </a:solidFill>
              </a:rPr>
            </a:br>
            <a:endParaRPr lang="en-US" sz="1300" dirty="0">
              <a:solidFill>
                <a:schemeClr val="accent1"/>
              </a:solidFill>
            </a:endParaRPr>
          </a:p>
        </p:txBody>
      </p:sp>
      <p:pic>
        <p:nvPicPr>
          <p:cNvPr id="5" name="Picture 4">
            <a:extLst>
              <a:ext uri="{FF2B5EF4-FFF2-40B4-BE49-F238E27FC236}">
                <a16:creationId xmlns:a16="http://schemas.microsoft.com/office/drawing/2014/main" id="{FF7B8164-03C2-0C46-8B1E-C7F41178FC8C}"/>
              </a:ext>
            </a:extLst>
          </p:cNvPr>
          <p:cNvPicPr>
            <a:picLocks noChangeAspect="1"/>
          </p:cNvPicPr>
          <p:nvPr/>
        </p:nvPicPr>
        <p:blipFill>
          <a:blip r:embed="rId2"/>
          <a:stretch>
            <a:fillRect/>
          </a:stretch>
        </p:blipFill>
        <p:spPr>
          <a:xfrm>
            <a:off x="926927" y="1779092"/>
            <a:ext cx="5978273" cy="2989135"/>
          </a:xfrm>
          <a:prstGeom prst="rect">
            <a:avLst/>
          </a:prstGeom>
        </p:spPr>
      </p:pic>
      <p:sp>
        <p:nvSpPr>
          <p:cNvPr id="46" name="Content Placeholder 2">
            <a:extLst>
              <a:ext uri="{FF2B5EF4-FFF2-40B4-BE49-F238E27FC236}">
                <a16:creationId xmlns:a16="http://schemas.microsoft.com/office/drawing/2014/main" id="{1110A4D0-F1BA-4E45-9511-AD654EB7A1B7}"/>
              </a:ext>
            </a:extLst>
          </p:cNvPr>
          <p:cNvSpPr>
            <a:spLocks noGrp="1"/>
          </p:cNvSpPr>
          <p:nvPr>
            <p:ph idx="1"/>
          </p:nvPr>
        </p:nvSpPr>
        <p:spPr>
          <a:xfrm>
            <a:off x="8016240" y="1036320"/>
            <a:ext cx="4038600" cy="5608320"/>
          </a:xfrm>
        </p:spPr>
        <p:txBody>
          <a:bodyPr>
            <a:normAutofit/>
          </a:bodyPr>
          <a:lstStyle/>
          <a:p>
            <a:pPr marL="0" indent="0">
              <a:lnSpc>
                <a:spcPct val="100000"/>
              </a:lnSpc>
              <a:buNone/>
            </a:pPr>
            <a:r>
              <a:rPr lang="en-US" sz="1400" b="1" dirty="0">
                <a:solidFill>
                  <a:schemeClr val="bg1"/>
                </a:solidFill>
              </a:rPr>
              <a:t>Training </a:t>
            </a:r>
          </a:p>
          <a:p>
            <a:pPr>
              <a:lnSpc>
                <a:spcPct val="100000"/>
              </a:lnSpc>
            </a:pPr>
            <a:r>
              <a:rPr lang="en-US" sz="1400" dirty="0">
                <a:solidFill>
                  <a:schemeClr val="bg1"/>
                </a:solidFill>
              </a:rPr>
              <a:t>Initial hands-on training with brewery </a:t>
            </a:r>
          </a:p>
          <a:p>
            <a:pPr>
              <a:lnSpc>
                <a:spcPct val="100000"/>
              </a:lnSpc>
            </a:pPr>
            <a:r>
              <a:rPr lang="en-US" sz="1400" dirty="0">
                <a:solidFill>
                  <a:schemeClr val="bg1"/>
                </a:solidFill>
              </a:rPr>
              <a:t>Monthly internal training (sales strategies, style profiles, process, ingredients, field quality, etc.) </a:t>
            </a:r>
          </a:p>
          <a:p>
            <a:pPr marL="0" indent="0">
              <a:lnSpc>
                <a:spcPct val="100000"/>
              </a:lnSpc>
              <a:buNone/>
            </a:pPr>
            <a:endParaRPr lang="en-US" sz="1400" b="1" dirty="0">
              <a:solidFill>
                <a:schemeClr val="bg1"/>
              </a:solidFill>
            </a:endParaRPr>
          </a:p>
          <a:p>
            <a:pPr marL="0" indent="0">
              <a:lnSpc>
                <a:spcPct val="100000"/>
              </a:lnSpc>
              <a:buNone/>
            </a:pPr>
            <a:r>
              <a:rPr lang="en-US" sz="1400" b="1" dirty="0">
                <a:solidFill>
                  <a:schemeClr val="bg1"/>
                </a:solidFill>
              </a:rPr>
              <a:t>Detailed Reporting </a:t>
            </a:r>
          </a:p>
          <a:p>
            <a:pPr>
              <a:lnSpc>
                <a:spcPct val="100000"/>
              </a:lnSpc>
            </a:pPr>
            <a:r>
              <a:rPr lang="en-US" sz="1400" dirty="0">
                <a:solidFill>
                  <a:schemeClr val="bg1"/>
                </a:solidFill>
              </a:rPr>
              <a:t>Sales / Sell-through reports </a:t>
            </a:r>
          </a:p>
          <a:p>
            <a:pPr>
              <a:lnSpc>
                <a:spcPct val="100000"/>
              </a:lnSpc>
            </a:pPr>
            <a:r>
              <a:rPr lang="en-US" sz="1400" dirty="0">
                <a:solidFill>
                  <a:schemeClr val="bg1"/>
                </a:solidFill>
              </a:rPr>
              <a:t>Qualitative / Quantitative Data</a:t>
            </a:r>
          </a:p>
          <a:p>
            <a:pPr>
              <a:lnSpc>
                <a:spcPct val="100000"/>
              </a:lnSpc>
            </a:pPr>
            <a:r>
              <a:rPr lang="en-US" sz="1400" dirty="0">
                <a:solidFill>
                  <a:schemeClr val="bg1"/>
                </a:solidFill>
              </a:rPr>
              <a:t>Impressions / Consumer Interactions  </a:t>
            </a:r>
          </a:p>
          <a:p>
            <a:pPr>
              <a:lnSpc>
                <a:spcPct val="100000"/>
              </a:lnSpc>
            </a:pPr>
            <a:r>
              <a:rPr lang="en-US" sz="1400" dirty="0">
                <a:solidFill>
                  <a:schemeClr val="bg1"/>
                </a:solidFill>
              </a:rPr>
              <a:t>Inventory Placement / Rotation </a:t>
            </a:r>
          </a:p>
          <a:p>
            <a:pPr>
              <a:lnSpc>
                <a:spcPct val="100000"/>
              </a:lnSpc>
            </a:pPr>
            <a:endParaRPr lang="en-US" sz="1400" dirty="0">
              <a:solidFill>
                <a:schemeClr val="bg1"/>
              </a:solidFill>
            </a:endParaRPr>
          </a:p>
          <a:p>
            <a:pPr marL="0" indent="0">
              <a:lnSpc>
                <a:spcPct val="100000"/>
              </a:lnSpc>
              <a:buNone/>
            </a:pPr>
            <a:r>
              <a:rPr lang="en-US" sz="1400" b="1" dirty="0">
                <a:solidFill>
                  <a:schemeClr val="bg1"/>
                </a:solidFill>
              </a:rPr>
              <a:t>Built-in Network </a:t>
            </a:r>
          </a:p>
          <a:p>
            <a:pPr>
              <a:lnSpc>
                <a:spcPct val="100000"/>
              </a:lnSpc>
            </a:pPr>
            <a:r>
              <a:rPr lang="en-US" sz="1400" dirty="0">
                <a:solidFill>
                  <a:schemeClr val="bg1"/>
                </a:solidFill>
              </a:rPr>
              <a:t>Ability to be in 15+ places at once. We have teams across Minnesota, as well as Milwaukee, Madison, Chicago, Chicagoland suburbs, Indianapolis, South Bend, and Fort Wayne. </a:t>
            </a:r>
          </a:p>
          <a:p>
            <a:pPr marL="0" indent="0">
              <a:lnSpc>
                <a:spcPct val="100000"/>
              </a:lnSpc>
              <a:buNone/>
            </a:pPr>
            <a:endParaRPr lang="en-US" sz="1400" b="1" dirty="0">
              <a:solidFill>
                <a:schemeClr val="bg1"/>
              </a:solidFill>
            </a:endParaRPr>
          </a:p>
          <a:p>
            <a:pPr marL="0" indent="0">
              <a:lnSpc>
                <a:spcPct val="100000"/>
              </a:lnSpc>
              <a:buNone/>
            </a:pPr>
            <a:r>
              <a:rPr lang="en-US" sz="1400" b="1" dirty="0">
                <a:solidFill>
                  <a:schemeClr val="bg1"/>
                </a:solidFill>
              </a:rPr>
              <a:t>Results </a:t>
            </a:r>
          </a:p>
          <a:p>
            <a:pPr>
              <a:lnSpc>
                <a:spcPct val="100000"/>
              </a:lnSpc>
            </a:pPr>
            <a:r>
              <a:rPr lang="en-US" sz="1400" dirty="0">
                <a:solidFill>
                  <a:schemeClr val="bg1"/>
                </a:solidFill>
              </a:rPr>
              <a:t>High conversion % of impressions to sales. </a:t>
            </a:r>
          </a:p>
        </p:txBody>
      </p:sp>
    </p:spTree>
    <p:extLst>
      <p:ext uri="{BB962C8B-B14F-4D97-AF65-F5344CB8AC3E}">
        <p14:creationId xmlns:p14="http://schemas.microsoft.com/office/powerpoint/2010/main" val="3413853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1" name="Freeform 6">
            <a:extLst>
              <a:ext uri="{FF2B5EF4-FFF2-40B4-BE49-F238E27FC236}">
                <a16:creationId xmlns:a16="http://schemas.microsoft.com/office/drawing/2014/main" id="{43F7E509-38FC-430B-BEE9-0BD7F137B5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13" name="Rectangle 112">
            <a:extLst>
              <a:ext uri="{FF2B5EF4-FFF2-40B4-BE49-F238E27FC236}">
                <a16:creationId xmlns:a16="http://schemas.microsoft.com/office/drawing/2014/main" id="{27361208-7573-4B45-9251-E4E92E7EF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15" name="Rectangle 114">
            <a:extLst>
              <a:ext uri="{FF2B5EF4-FFF2-40B4-BE49-F238E27FC236}">
                <a16:creationId xmlns:a16="http://schemas.microsoft.com/office/drawing/2014/main" id="{A9BBD8C9-486F-459C-AC5E-3F2327F28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789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63125BA9-AD0D-AE48-A7E1-B9B021DD43D2}"/>
              </a:ext>
            </a:extLst>
          </p:cNvPr>
          <p:cNvSpPr>
            <a:spLocks noGrp="1"/>
          </p:cNvSpPr>
          <p:nvPr>
            <p:ph type="title"/>
          </p:nvPr>
        </p:nvSpPr>
        <p:spPr>
          <a:xfrm>
            <a:off x="6284341" y="239280"/>
            <a:ext cx="5794586" cy="1320855"/>
          </a:xfrm>
        </p:spPr>
        <p:txBody>
          <a:bodyPr vert="horz" lIns="91440" tIns="45720" rIns="91440" bIns="45720" rtlCol="0" anchor="t">
            <a:normAutofit/>
          </a:bodyPr>
          <a:lstStyle/>
          <a:p>
            <a:pPr>
              <a:lnSpc>
                <a:spcPct val="90000"/>
              </a:lnSpc>
            </a:pPr>
            <a:r>
              <a:rPr lang="en-US" sz="5400" spc="200" dirty="0">
                <a:solidFill>
                  <a:schemeClr val="tx2"/>
                </a:solidFill>
                <a:latin typeface="+mj-lt"/>
              </a:rPr>
              <a:t>Ongoing Training </a:t>
            </a:r>
          </a:p>
        </p:txBody>
      </p:sp>
      <p:sp>
        <p:nvSpPr>
          <p:cNvPr id="117" name="Freeform: Shape 116">
            <a:extLst>
              <a:ext uri="{FF2B5EF4-FFF2-40B4-BE49-F238E27FC236}">
                <a16:creationId xmlns:a16="http://schemas.microsoft.com/office/drawing/2014/main" id="{5C5FEBD1-EE60-4C83-8F5E-CEAAAB732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72465" cy="6858000"/>
          </a:xfrm>
          <a:custGeom>
            <a:avLst/>
            <a:gdLst>
              <a:gd name="connsiteX0" fmla="*/ 0 w 672465"/>
              <a:gd name="connsiteY0" fmla="*/ 0 h 6858000"/>
              <a:gd name="connsiteX1" fmla="*/ 496253 w 672465"/>
              <a:gd name="connsiteY1" fmla="*/ 0 h 6858000"/>
              <a:gd name="connsiteX2" fmla="*/ 497840 w 672465"/>
              <a:gd name="connsiteY2" fmla="*/ 68263 h 6858000"/>
              <a:gd name="connsiteX3" fmla="*/ 505778 w 672465"/>
              <a:gd name="connsiteY3" fmla="*/ 128588 h 6858000"/>
              <a:gd name="connsiteX4" fmla="*/ 516890 w 672465"/>
              <a:gd name="connsiteY4" fmla="*/ 180975 h 6858000"/>
              <a:gd name="connsiteX5" fmla="*/ 531178 w 672465"/>
              <a:gd name="connsiteY5" fmla="*/ 227013 h 6858000"/>
              <a:gd name="connsiteX6" fmla="*/ 547053 w 672465"/>
              <a:gd name="connsiteY6" fmla="*/ 268288 h 6858000"/>
              <a:gd name="connsiteX7" fmla="*/ 566103 w 672465"/>
              <a:gd name="connsiteY7" fmla="*/ 304800 h 6858000"/>
              <a:gd name="connsiteX8" fmla="*/ 585153 w 672465"/>
              <a:gd name="connsiteY8" fmla="*/ 342900 h 6858000"/>
              <a:gd name="connsiteX9" fmla="*/ 604203 w 672465"/>
              <a:gd name="connsiteY9" fmla="*/ 381000 h 6858000"/>
              <a:gd name="connsiteX10" fmla="*/ 620078 w 672465"/>
              <a:gd name="connsiteY10" fmla="*/ 417513 h 6858000"/>
              <a:gd name="connsiteX11" fmla="*/ 635953 w 672465"/>
              <a:gd name="connsiteY11" fmla="*/ 458788 h 6858000"/>
              <a:gd name="connsiteX12" fmla="*/ 651828 w 672465"/>
              <a:gd name="connsiteY12" fmla="*/ 504825 h 6858000"/>
              <a:gd name="connsiteX13" fmla="*/ 662940 w 672465"/>
              <a:gd name="connsiteY13" fmla="*/ 557213 h 6858000"/>
              <a:gd name="connsiteX14" fmla="*/ 669290 w 672465"/>
              <a:gd name="connsiteY14" fmla="*/ 617538 h 6858000"/>
              <a:gd name="connsiteX15" fmla="*/ 672465 w 672465"/>
              <a:gd name="connsiteY15" fmla="*/ 685800 h 6858000"/>
              <a:gd name="connsiteX16" fmla="*/ 669290 w 672465"/>
              <a:gd name="connsiteY16" fmla="*/ 754063 h 6858000"/>
              <a:gd name="connsiteX17" fmla="*/ 662940 w 672465"/>
              <a:gd name="connsiteY17" fmla="*/ 814388 h 6858000"/>
              <a:gd name="connsiteX18" fmla="*/ 651828 w 672465"/>
              <a:gd name="connsiteY18" fmla="*/ 866775 h 6858000"/>
              <a:gd name="connsiteX19" fmla="*/ 635953 w 672465"/>
              <a:gd name="connsiteY19" fmla="*/ 912813 h 6858000"/>
              <a:gd name="connsiteX20" fmla="*/ 620078 w 672465"/>
              <a:gd name="connsiteY20" fmla="*/ 954088 h 6858000"/>
              <a:gd name="connsiteX21" fmla="*/ 604203 w 672465"/>
              <a:gd name="connsiteY21" fmla="*/ 990600 h 6858000"/>
              <a:gd name="connsiteX22" fmla="*/ 585153 w 672465"/>
              <a:gd name="connsiteY22" fmla="*/ 1028700 h 6858000"/>
              <a:gd name="connsiteX23" fmla="*/ 566103 w 672465"/>
              <a:gd name="connsiteY23" fmla="*/ 1066800 h 6858000"/>
              <a:gd name="connsiteX24" fmla="*/ 547053 w 672465"/>
              <a:gd name="connsiteY24" fmla="*/ 1103313 h 6858000"/>
              <a:gd name="connsiteX25" fmla="*/ 531178 w 672465"/>
              <a:gd name="connsiteY25" fmla="*/ 1144588 h 6858000"/>
              <a:gd name="connsiteX26" fmla="*/ 516890 w 672465"/>
              <a:gd name="connsiteY26" fmla="*/ 1190625 h 6858000"/>
              <a:gd name="connsiteX27" fmla="*/ 505778 w 672465"/>
              <a:gd name="connsiteY27" fmla="*/ 1243013 h 6858000"/>
              <a:gd name="connsiteX28" fmla="*/ 497840 w 672465"/>
              <a:gd name="connsiteY28" fmla="*/ 1303338 h 6858000"/>
              <a:gd name="connsiteX29" fmla="*/ 496253 w 672465"/>
              <a:gd name="connsiteY29" fmla="*/ 1371600 h 6858000"/>
              <a:gd name="connsiteX30" fmla="*/ 497840 w 672465"/>
              <a:gd name="connsiteY30" fmla="*/ 1439863 h 6858000"/>
              <a:gd name="connsiteX31" fmla="*/ 505778 w 672465"/>
              <a:gd name="connsiteY31" fmla="*/ 1500188 h 6858000"/>
              <a:gd name="connsiteX32" fmla="*/ 516890 w 672465"/>
              <a:gd name="connsiteY32" fmla="*/ 1552575 h 6858000"/>
              <a:gd name="connsiteX33" fmla="*/ 531178 w 672465"/>
              <a:gd name="connsiteY33" fmla="*/ 1598613 h 6858000"/>
              <a:gd name="connsiteX34" fmla="*/ 547053 w 672465"/>
              <a:gd name="connsiteY34" fmla="*/ 1639888 h 6858000"/>
              <a:gd name="connsiteX35" fmla="*/ 566103 w 672465"/>
              <a:gd name="connsiteY35" fmla="*/ 1676400 h 6858000"/>
              <a:gd name="connsiteX36" fmla="*/ 585153 w 672465"/>
              <a:gd name="connsiteY36" fmla="*/ 1714500 h 6858000"/>
              <a:gd name="connsiteX37" fmla="*/ 604203 w 672465"/>
              <a:gd name="connsiteY37" fmla="*/ 1752600 h 6858000"/>
              <a:gd name="connsiteX38" fmla="*/ 620078 w 672465"/>
              <a:gd name="connsiteY38" fmla="*/ 1789113 h 6858000"/>
              <a:gd name="connsiteX39" fmla="*/ 635953 w 672465"/>
              <a:gd name="connsiteY39" fmla="*/ 1830388 h 6858000"/>
              <a:gd name="connsiteX40" fmla="*/ 651828 w 672465"/>
              <a:gd name="connsiteY40" fmla="*/ 1876425 h 6858000"/>
              <a:gd name="connsiteX41" fmla="*/ 662940 w 672465"/>
              <a:gd name="connsiteY41" fmla="*/ 1928813 h 6858000"/>
              <a:gd name="connsiteX42" fmla="*/ 669290 w 672465"/>
              <a:gd name="connsiteY42" fmla="*/ 1989138 h 6858000"/>
              <a:gd name="connsiteX43" fmla="*/ 672465 w 672465"/>
              <a:gd name="connsiteY43" fmla="*/ 2057400 h 6858000"/>
              <a:gd name="connsiteX44" fmla="*/ 669290 w 672465"/>
              <a:gd name="connsiteY44" fmla="*/ 2125663 h 6858000"/>
              <a:gd name="connsiteX45" fmla="*/ 662940 w 672465"/>
              <a:gd name="connsiteY45" fmla="*/ 2185988 h 6858000"/>
              <a:gd name="connsiteX46" fmla="*/ 651828 w 672465"/>
              <a:gd name="connsiteY46" fmla="*/ 2238375 h 6858000"/>
              <a:gd name="connsiteX47" fmla="*/ 635953 w 672465"/>
              <a:gd name="connsiteY47" fmla="*/ 2284413 h 6858000"/>
              <a:gd name="connsiteX48" fmla="*/ 620078 w 672465"/>
              <a:gd name="connsiteY48" fmla="*/ 2325688 h 6858000"/>
              <a:gd name="connsiteX49" fmla="*/ 604203 w 672465"/>
              <a:gd name="connsiteY49" fmla="*/ 2362200 h 6858000"/>
              <a:gd name="connsiteX50" fmla="*/ 585153 w 672465"/>
              <a:gd name="connsiteY50" fmla="*/ 2400300 h 6858000"/>
              <a:gd name="connsiteX51" fmla="*/ 566103 w 672465"/>
              <a:gd name="connsiteY51" fmla="*/ 2438400 h 6858000"/>
              <a:gd name="connsiteX52" fmla="*/ 547053 w 672465"/>
              <a:gd name="connsiteY52" fmla="*/ 2474913 h 6858000"/>
              <a:gd name="connsiteX53" fmla="*/ 531178 w 672465"/>
              <a:gd name="connsiteY53" fmla="*/ 2516188 h 6858000"/>
              <a:gd name="connsiteX54" fmla="*/ 516890 w 672465"/>
              <a:gd name="connsiteY54" fmla="*/ 2562225 h 6858000"/>
              <a:gd name="connsiteX55" fmla="*/ 505778 w 672465"/>
              <a:gd name="connsiteY55" fmla="*/ 2614613 h 6858000"/>
              <a:gd name="connsiteX56" fmla="*/ 497840 w 672465"/>
              <a:gd name="connsiteY56" fmla="*/ 2674938 h 6858000"/>
              <a:gd name="connsiteX57" fmla="*/ 496253 w 672465"/>
              <a:gd name="connsiteY57" fmla="*/ 2743200 h 6858000"/>
              <a:gd name="connsiteX58" fmla="*/ 497840 w 672465"/>
              <a:gd name="connsiteY58" fmla="*/ 2811463 h 6858000"/>
              <a:gd name="connsiteX59" fmla="*/ 505778 w 672465"/>
              <a:gd name="connsiteY59" fmla="*/ 2871788 h 6858000"/>
              <a:gd name="connsiteX60" fmla="*/ 516890 w 672465"/>
              <a:gd name="connsiteY60" fmla="*/ 2924175 h 6858000"/>
              <a:gd name="connsiteX61" fmla="*/ 531178 w 672465"/>
              <a:gd name="connsiteY61" fmla="*/ 2970213 h 6858000"/>
              <a:gd name="connsiteX62" fmla="*/ 547053 w 672465"/>
              <a:gd name="connsiteY62" fmla="*/ 3011488 h 6858000"/>
              <a:gd name="connsiteX63" fmla="*/ 566103 w 672465"/>
              <a:gd name="connsiteY63" fmla="*/ 3048000 h 6858000"/>
              <a:gd name="connsiteX64" fmla="*/ 585153 w 672465"/>
              <a:gd name="connsiteY64" fmla="*/ 3086100 h 6858000"/>
              <a:gd name="connsiteX65" fmla="*/ 604203 w 672465"/>
              <a:gd name="connsiteY65" fmla="*/ 3124200 h 6858000"/>
              <a:gd name="connsiteX66" fmla="*/ 620078 w 672465"/>
              <a:gd name="connsiteY66" fmla="*/ 3160713 h 6858000"/>
              <a:gd name="connsiteX67" fmla="*/ 635953 w 672465"/>
              <a:gd name="connsiteY67" fmla="*/ 3201988 h 6858000"/>
              <a:gd name="connsiteX68" fmla="*/ 651828 w 672465"/>
              <a:gd name="connsiteY68" fmla="*/ 3248025 h 6858000"/>
              <a:gd name="connsiteX69" fmla="*/ 662940 w 672465"/>
              <a:gd name="connsiteY69" fmla="*/ 3300413 h 6858000"/>
              <a:gd name="connsiteX70" fmla="*/ 669290 w 672465"/>
              <a:gd name="connsiteY70" fmla="*/ 3360738 h 6858000"/>
              <a:gd name="connsiteX71" fmla="*/ 672465 w 672465"/>
              <a:gd name="connsiteY71" fmla="*/ 3427413 h 6858000"/>
              <a:gd name="connsiteX72" fmla="*/ 669290 w 672465"/>
              <a:gd name="connsiteY72" fmla="*/ 3497263 h 6858000"/>
              <a:gd name="connsiteX73" fmla="*/ 662940 w 672465"/>
              <a:gd name="connsiteY73" fmla="*/ 3557588 h 6858000"/>
              <a:gd name="connsiteX74" fmla="*/ 651828 w 672465"/>
              <a:gd name="connsiteY74" fmla="*/ 3609975 h 6858000"/>
              <a:gd name="connsiteX75" fmla="*/ 635953 w 672465"/>
              <a:gd name="connsiteY75" fmla="*/ 3656013 h 6858000"/>
              <a:gd name="connsiteX76" fmla="*/ 620078 w 672465"/>
              <a:gd name="connsiteY76" fmla="*/ 3697288 h 6858000"/>
              <a:gd name="connsiteX77" fmla="*/ 604203 w 672465"/>
              <a:gd name="connsiteY77" fmla="*/ 3733800 h 6858000"/>
              <a:gd name="connsiteX78" fmla="*/ 585153 w 672465"/>
              <a:gd name="connsiteY78" fmla="*/ 3771900 h 6858000"/>
              <a:gd name="connsiteX79" fmla="*/ 566103 w 672465"/>
              <a:gd name="connsiteY79" fmla="*/ 3810000 h 6858000"/>
              <a:gd name="connsiteX80" fmla="*/ 547053 w 672465"/>
              <a:gd name="connsiteY80" fmla="*/ 3846513 h 6858000"/>
              <a:gd name="connsiteX81" fmla="*/ 531178 w 672465"/>
              <a:gd name="connsiteY81" fmla="*/ 3887788 h 6858000"/>
              <a:gd name="connsiteX82" fmla="*/ 516890 w 672465"/>
              <a:gd name="connsiteY82" fmla="*/ 3933825 h 6858000"/>
              <a:gd name="connsiteX83" fmla="*/ 505778 w 672465"/>
              <a:gd name="connsiteY83" fmla="*/ 3986213 h 6858000"/>
              <a:gd name="connsiteX84" fmla="*/ 497840 w 672465"/>
              <a:gd name="connsiteY84" fmla="*/ 4046538 h 6858000"/>
              <a:gd name="connsiteX85" fmla="*/ 496253 w 672465"/>
              <a:gd name="connsiteY85" fmla="*/ 4114800 h 6858000"/>
              <a:gd name="connsiteX86" fmla="*/ 497840 w 672465"/>
              <a:gd name="connsiteY86" fmla="*/ 4183063 h 6858000"/>
              <a:gd name="connsiteX87" fmla="*/ 505778 w 672465"/>
              <a:gd name="connsiteY87" fmla="*/ 4243388 h 6858000"/>
              <a:gd name="connsiteX88" fmla="*/ 516890 w 672465"/>
              <a:gd name="connsiteY88" fmla="*/ 4295775 h 6858000"/>
              <a:gd name="connsiteX89" fmla="*/ 531178 w 672465"/>
              <a:gd name="connsiteY89" fmla="*/ 4341813 h 6858000"/>
              <a:gd name="connsiteX90" fmla="*/ 547053 w 672465"/>
              <a:gd name="connsiteY90" fmla="*/ 4383088 h 6858000"/>
              <a:gd name="connsiteX91" fmla="*/ 566103 w 672465"/>
              <a:gd name="connsiteY91" fmla="*/ 4419600 h 6858000"/>
              <a:gd name="connsiteX92" fmla="*/ 604203 w 672465"/>
              <a:gd name="connsiteY92" fmla="*/ 4495800 h 6858000"/>
              <a:gd name="connsiteX93" fmla="*/ 620078 w 672465"/>
              <a:gd name="connsiteY93" fmla="*/ 4532313 h 6858000"/>
              <a:gd name="connsiteX94" fmla="*/ 635953 w 672465"/>
              <a:gd name="connsiteY94" fmla="*/ 4573588 h 6858000"/>
              <a:gd name="connsiteX95" fmla="*/ 651828 w 672465"/>
              <a:gd name="connsiteY95" fmla="*/ 4619625 h 6858000"/>
              <a:gd name="connsiteX96" fmla="*/ 662940 w 672465"/>
              <a:gd name="connsiteY96" fmla="*/ 4672013 h 6858000"/>
              <a:gd name="connsiteX97" fmla="*/ 669290 w 672465"/>
              <a:gd name="connsiteY97" fmla="*/ 4732338 h 6858000"/>
              <a:gd name="connsiteX98" fmla="*/ 672465 w 672465"/>
              <a:gd name="connsiteY98" fmla="*/ 4800600 h 6858000"/>
              <a:gd name="connsiteX99" fmla="*/ 669290 w 672465"/>
              <a:gd name="connsiteY99" fmla="*/ 4868863 h 6858000"/>
              <a:gd name="connsiteX100" fmla="*/ 662940 w 672465"/>
              <a:gd name="connsiteY100" fmla="*/ 4929188 h 6858000"/>
              <a:gd name="connsiteX101" fmla="*/ 651828 w 672465"/>
              <a:gd name="connsiteY101" fmla="*/ 4981575 h 6858000"/>
              <a:gd name="connsiteX102" fmla="*/ 635953 w 672465"/>
              <a:gd name="connsiteY102" fmla="*/ 5027613 h 6858000"/>
              <a:gd name="connsiteX103" fmla="*/ 620078 w 672465"/>
              <a:gd name="connsiteY103" fmla="*/ 5068888 h 6858000"/>
              <a:gd name="connsiteX104" fmla="*/ 604203 w 672465"/>
              <a:gd name="connsiteY104" fmla="*/ 5105400 h 6858000"/>
              <a:gd name="connsiteX105" fmla="*/ 585153 w 672465"/>
              <a:gd name="connsiteY105" fmla="*/ 5143500 h 6858000"/>
              <a:gd name="connsiteX106" fmla="*/ 566103 w 672465"/>
              <a:gd name="connsiteY106" fmla="*/ 5181600 h 6858000"/>
              <a:gd name="connsiteX107" fmla="*/ 547053 w 672465"/>
              <a:gd name="connsiteY107" fmla="*/ 5218113 h 6858000"/>
              <a:gd name="connsiteX108" fmla="*/ 531178 w 672465"/>
              <a:gd name="connsiteY108" fmla="*/ 5259388 h 6858000"/>
              <a:gd name="connsiteX109" fmla="*/ 516890 w 672465"/>
              <a:gd name="connsiteY109" fmla="*/ 5305425 h 6858000"/>
              <a:gd name="connsiteX110" fmla="*/ 505778 w 672465"/>
              <a:gd name="connsiteY110" fmla="*/ 5357813 h 6858000"/>
              <a:gd name="connsiteX111" fmla="*/ 497840 w 672465"/>
              <a:gd name="connsiteY111" fmla="*/ 5418138 h 6858000"/>
              <a:gd name="connsiteX112" fmla="*/ 496253 w 672465"/>
              <a:gd name="connsiteY112" fmla="*/ 5486400 h 6858000"/>
              <a:gd name="connsiteX113" fmla="*/ 497840 w 672465"/>
              <a:gd name="connsiteY113" fmla="*/ 5554663 h 6858000"/>
              <a:gd name="connsiteX114" fmla="*/ 505778 w 672465"/>
              <a:gd name="connsiteY114" fmla="*/ 5614988 h 6858000"/>
              <a:gd name="connsiteX115" fmla="*/ 516890 w 672465"/>
              <a:gd name="connsiteY115" fmla="*/ 5667375 h 6858000"/>
              <a:gd name="connsiteX116" fmla="*/ 531178 w 672465"/>
              <a:gd name="connsiteY116" fmla="*/ 5713413 h 6858000"/>
              <a:gd name="connsiteX117" fmla="*/ 547053 w 672465"/>
              <a:gd name="connsiteY117" fmla="*/ 5754688 h 6858000"/>
              <a:gd name="connsiteX118" fmla="*/ 566103 w 672465"/>
              <a:gd name="connsiteY118" fmla="*/ 5791200 h 6858000"/>
              <a:gd name="connsiteX119" fmla="*/ 585153 w 672465"/>
              <a:gd name="connsiteY119" fmla="*/ 5829300 h 6858000"/>
              <a:gd name="connsiteX120" fmla="*/ 604203 w 672465"/>
              <a:gd name="connsiteY120" fmla="*/ 5867400 h 6858000"/>
              <a:gd name="connsiteX121" fmla="*/ 620078 w 672465"/>
              <a:gd name="connsiteY121" fmla="*/ 5903913 h 6858000"/>
              <a:gd name="connsiteX122" fmla="*/ 635953 w 672465"/>
              <a:gd name="connsiteY122" fmla="*/ 5945188 h 6858000"/>
              <a:gd name="connsiteX123" fmla="*/ 651828 w 672465"/>
              <a:gd name="connsiteY123" fmla="*/ 5991225 h 6858000"/>
              <a:gd name="connsiteX124" fmla="*/ 662940 w 672465"/>
              <a:gd name="connsiteY124" fmla="*/ 6043613 h 6858000"/>
              <a:gd name="connsiteX125" fmla="*/ 669290 w 672465"/>
              <a:gd name="connsiteY125" fmla="*/ 6103938 h 6858000"/>
              <a:gd name="connsiteX126" fmla="*/ 672465 w 672465"/>
              <a:gd name="connsiteY126" fmla="*/ 6172200 h 6858000"/>
              <a:gd name="connsiteX127" fmla="*/ 669290 w 672465"/>
              <a:gd name="connsiteY127" fmla="*/ 6240463 h 6858000"/>
              <a:gd name="connsiteX128" fmla="*/ 662940 w 672465"/>
              <a:gd name="connsiteY128" fmla="*/ 6300788 h 6858000"/>
              <a:gd name="connsiteX129" fmla="*/ 651828 w 672465"/>
              <a:gd name="connsiteY129" fmla="*/ 6353175 h 6858000"/>
              <a:gd name="connsiteX130" fmla="*/ 635953 w 672465"/>
              <a:gd name="connsiteY130" fmla="*/ 6399213 h 6858000"/>
              <a:gd name="connsiteX131" fmla="*/ 620078 w 672465"/>
              <a:gd name="connsiteY131" fmla="*/ 6440488 h 6858000"/>
              <a:gd name="connsiteX132" fmla="*/ 604203 w 672465"/>
              <a:gd name="connsiteY132" fmla="*/ 6477000 h 6858000"/>
              <a:gd name="connsiteX133" fmla="*/ 585153 w 672465"/>
              <a:gd name="connsiteY133" fmla="*/ 6515100 h 6858000"/>
              <a:gd name="connsiteX134" fmla="*/ 566103 w 672465"/>
              <a:gd name="connsiteY134" fmla="*/ 6553200 h 6858000"/>
              <a:gd name="connsiteX135" fmla="*/ 547053 w 672465"/>
              <a:gd name="connsiteY135" fmla="*/ 6589713 h 6858000"/>
              <a:gd name="connsiteX136" fmla="*/ 531178 w 672465"/>
              <a:gd name="connsiteY136" fmla="*/ 6630988 h 6858000"/>
              <a:gd name="connsiteX137" fmla="*/ 516890 w 672465"/>
              <a:gd name="connsiteY137" fmla="*/ 6677025 h 6858000"/>
              <a:gd name="connsiteX138" fmla="*/ 505778 w 672465"/>
              <a:gd name="connsiteY138" fmla="*/ 6729413 h 6858000"/>
              <a:gd name="connsiteX139" fmla="*/ 497840 w 672465"/>
              <a:gd name="connsiteY139" fmla="*/ 6789738 h 6858000"/>
              <a:gd name="connsiteX140" fmla="*/ 496253 w 672465"/>
              <a:gd name="connsiteY140" fmla="*/ 6858000 h 6858000"/>
              <a:gd name="connsiteX141" fmla="*/ 0 w 672465"/>
              <a:gd name="connsiteY14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672465" h="6858000">
                <a:moveTo>
                  <a:pt x="0" y="0"/>
                </a:moveTo>
                <a:lnTo>
                  <a:pt x="496253" y="0"/>
                </a:lnTo>
                <a:lnTo>
                  <a:pt x="497840" y="68263"/>
                </a:lnTo>
                <a:lnTo>
                  <a:pt x="505778" y="128588"/>
                </a:lnTo>
                <a:lnTo>
                  <a:pt x="516890" y="180975"/>
                </a:lnTo>
                <a:lnTo>
                  <a:pt x="531178" y="227013"/>
                </a:lnTo>
                <a:lnTo>
                  <a:pt x="547053" y="268288"/>
                </a:lnTo>
                <a:lnTo>
                  <a:pt x="566103" y="304800"/>
                </a:lnTo>
                <a:lnTo>
                  <a:pt x="585153" y="342900"/>
                </a:lnTo>
                <a:lnTo>
                  <a:pt x="604203" y="381000"/>
                </a:lnTo>
                <a:lnTo>
                  <a:pt x="620078" y="417513"/>
                </a:lnTo>
                <a:lnTo>
                  <a:pt x="635953" y="458788"/>
                </a:lnTo>
                <a:lnTo>
                  <a:pt x="651828" y="504825"/>
                </a:lnTo>
                <a:lnTo>
                  <a:pt x="662940" y="557213"/>
                </a:lnTo>
                <a:lnTo>
                  <a:pt x="669290" y="617538"/>
                </a:lnTo>
                <a:lnTo>
                  <a:pt x="672465" y="685800"/>
                </a:lnTo>
                <a:lnTo>
                  <a:pt x="669290" y="754063"/>
                </a:lnTo>
                <a:lnTo>
                  <a:pt x="662940" y="814388"/>
                </a:lnTo>
                <a:lnTo>
                  <a:pt x="651828" y="866775"/>
                </a:lnTo>
                <a:lnTo>
                  <a:pt x="635953" y="912813"/>
                </a:lnTo>
                <a:lnTo>
                  <a:pt x="620078" y="954088"/>
                </a:lnTo>
                <a:lnTo>
                  <a:pt x="604203" y="990600"/>
                </a:lnTo>
                <a:lnTo>
                  <a:pt x="585153" y="1028700"/>
                </a:lnTo>
                <a:lnTo>
                  <a:pt x="566103" y="1066800"/>
                </a:lnTo>
                <a:lnTo>
                  <a:pt x="547053" y="1103313"/>
                </a:lnTo>
                <a:lnTo>
                  <a:pt x="531178" y="1144588"/>
                </a:lnTo>
                <a:lnTo>
                  <a:pt x="516890" y="1190625"/>
                </a:lnTo>
                <a:lnTo>
                  <a:pt x="505778" y="1243013"/>
                </a:lnTo>
                <a:lnTo>
                  <a:pt x="497840" y="1303338"/>
                </a:lnTo>
                <a:lnTo>
                  <a:pt x="496253" y="1371600"/>
                </a:lnTo>
                <a:lnTo>
                  <a:pt x="497840" y="1439863"/>
                </a:lnTo>
                <a:lnTo>
                  <a:pt x="505778" y="1500188"/>
                </a:lnTo>
                <a:lnTo>
                  <a:pt x="516890" y="1552575"/>
                </a:lnTo>
                <a:lnTo>
                  <a:pt x="531178" y="1598613"/>
                </a:lnTo>
                <a:lnTo>
                  <a:pt x="547053" y="1639888"/>
                </a:lnTo>
                <a:lnTo>
                  <a:pt x="566103" y="1676400"/>
                </a:lnTo>
                <a:lnTo>
                  <a:pt x="585153" y="1714500"/>
                </a:lnTo>
                <a:lnTo>
                  <a:pt x="604203" y="1752600"/>
                </a:lnTo>
                <a:lnTo>
                  <a:pt x="620078" y="1789113"/>
                </a:lnTo>
                <a:lnTo>
                  <a:pt x="635953" y="1830388"/>
                </a:lnTo>
                <a:lnTo>
                  <a:pt x="651828" y="1876425"/>
                </a:lnTo>
                <a:lnTo>
                  <a:pt x="662940" y="1928813"/>
                </a:lnTo>
                <a:lnTo>
                  <a:pt x="669290" y="1989138"/>
                </a:lnTo>
                <a:lnTo>
                  <a:pt x="672465" y="2057400"/>
                </a:lnTo>
                <a:lnTo>
                  <a:pt x="669290" y="2125663"/>
                </a:lnTo>
                <a:lnTo>
                  <a:pt x="662940" y="2185988"/>
                </a:lnTo>
                <a:lnTo>
                  <a:pt x="651828" y="2238375"/>
                </a:lnTo>
                <a:lnTo>
                  <a:pt x="635953" y="2284413"/>
                </a:lnTo>
                <a:lnTo>
                  <a:pt x="620078" y="2325688"/>
                </a:lnTo>
                <a:lnTo>
                  <a:pt x="604203" y="2362200"/>
                </a:lnTo>
                <a:lnTo>
                  <a:pt x="585153" y="2400300"/>
                </a:lnTo>
                <a:lnTo>
                  <a:pt x="566103" y="2438400"/>
                </a:lnTo>
                <a:lnTo>
                  <a:pt x="547053" y="2474913"/>
                </a:lnTo>
                <a:lnTo>
                  <a:pt x="531178" y="2516188"/>
                </a:lnTo>
                <a:lnTo>
                  <a:pt x="516890" y="2562225"/>
                </a:lnTo>
                <a:lnTo>
                  <a:pt x="505778" y="2614613"/>
                </a:lnTo>
                <a:lnTo>
                  <a:pt x="497840" y="2674938"/>
                </a:lnTo>
                <a:lnTo>
                  <a:pt x="496253" y="2743200"/>
                </a:lnTo>
                <a:lnTo>
                  <a:pt x="497840" y="2811463"/>
                </a:lnTo>
                <a:lnTo>
                  <a:pt x="505778" y="2871788"/>
                </a:lnTo>
                <a:lnTo>
                  <a:pt x="516890" y="2924175"/>
                </a:lnTo>
                <a:lnTo>
                  <a:pt x="531178" y="2970213"/>
                </a:lnTo>
                <a:lnTo>
                  <a:pt x="547053" y="3011488"/>
                </a:lnTo>
                <a:lnTo>
                  <a:pt x="566103" y="3048000"/>
                </a:lnTo>
                <a:lnTo>
                  <a:pt x="585153" y="3086100"/>
                </a:lnTo>
                <a:lnTo>
                  <a:pt x="604203" y="3124200"/>
                </a:lnTo>
                <a:lnTo>
                  <a:pt x="620078" y="3160713"/>
                </a:lnTo>
                <a:lnTo>
                  <a:pt x="635953" y="3201988"/>
                </a:lnTo>
                <a:lnTo>
                  <a:pt x="651828" y="3248025"/>
                </a:lnTo>
                <a:lnTo>
                  <a:pt x="662940" y="3300413"/>
                </a:lnTo>
                <a:lnTo>
                  <a:pt x="669290" y="3360738"/>
                </a:lnTo>
                <a:lnTo>
                  <a:pt x="672465" y="3427413"/>
                </a:lnTo>
                <a:lnTo>
                  <a:pt x="669290" y="3497263"/>
                </a:lnTo>
                <a:lnTo>
                  <a:pt x="662940" y="3557588"/>
                </a:lnTo>
                <a:lnTo>
                  <a:pt x="651828" y="3609975"/>
                </a:lnTo>
                <a:lnTo>
                  <a:pt x="635953" y="3656013"/>
                </a:lnTo>
                <a:lnTo>
                  <a:pt x="620078" y="3697288"/>
                </a:lnTo>
                <a:lnTo>
                  <a:pt x="604203" y="3733800"/>
                </a:lnTo>
                <a:lnTo>
                  <a:pt x="585153" y="3771900"/>
                </a:lnTo>
                <a:lnTo>
                  <a:pt x="566103" y="3810000"/>
                </a:lnTo>
                <a:lnTo>
                  <a:pt x="547053" y="3846513"/>
                </a:lnTo>
                <a:lnTo>
                  <a:pt x="531178" y="3887788"/>
                </a:lnTo>
                <a:lnTo>
                  <a:pt x="516890" y="3933825"/>
                </a:lnTo>
                <a:lnTo>
                  <a:pt x="505778" y="3986213"/>
                </a:lnTo>
                <a:lnTo>
                  <a:pt x="497840" y="4046538"/>
                </a:lnTo>
                <a:lnTo>
                  <a:pt x="496253" y="4114800"/>
                </a:lnTo>
                <a:lnTo>
                  <a:pt x="497840" y="4183063"/>
                </a:lnTo>
                <a:lnTo>
                  <a:pt x="505778" y="4243388"/>
                </a:lnTo>
                <a:lnTo>
                  <a:pt x="516890" y="4295775"/>
                </a:lnTo>
                <a:lnTo>
                  <a:pt x="531178" y="4341813"/>
                </a:lnTo>
                <a:lnTo>
                  <a:pt x="547053" y="4383088"/>
                </a:lnTo>
                <a:lnTo>
                  <a:pt x="566103" y="4419600"/>
                </a:lnTo>
                <a:lnTo>
                  <a:pt x="604203" y="4495800"/>
                </a:lnTo>
                <a:lnTo>
                  <a:pt x="620078" y="4532313"/>
                </a:lnTo>
                <a:lnTo>
                  <a:pt x="635953" y="4573588"/>
                </a:lnTo>
                <a:lnTo>
                  <a:pt x="651828" y="4619625"/>
                </a:lnTo>
                <a:lnTo>
                  <a:pt x="662940" y="4672013"/>
                </a:lnTo>
                <a:lnTo>
                  <a:pt x="669290" y="4732338"/>
                </a:lnTo>
                <a:lnTo>
                  <a:pt x="672465" y="4800600"/>
                </a:lnTo>
                <a:lnTo>
                  <a:pt x="669290" y="4868863"/>
                </a:lnTo>
                <a:lnTo>
                  <a:pt x="662940" y="4929188"/>
                </a:lnTo>
                <a:lnTo>
                  <a:pt x="651828" y="4981575"/>
                </a:lnTo>
                <a:lnTo>
                  <a:pt x="635953" y="5027613"/>
                </a:lnTo>
                <a:lnTo>
                  <a:pt x="620078" y="5068888"/>
                </a:lnTo>
                <a:lnTo>
                  <a:pt x="604203" y="5105400"/>
                </a:lnTo>
                <a:lnTo>
                  <a:pt x="585153" y="5143500"/>
                </a:lnTo>
                <a:lnTo>
                  <a:pt x="566103" y="5181600"/>
                </a:lnTo>
                <a:lnTo>
                  <a:pt x="547053" y="5218113"/>
                </a:lnTo>
                <a:lnTo>
                  <a:pt x="531178" y="5259388"/>
                </a:lnTo>
                <a:lnTo>
                  <a:pt x="516890" y="5305425"/>
                </a:lnTo>
                <a:lnTo>
                  <a:pt x="505778" y="5357813"/>
                </a:lnTo>
                <a:lnTo>
                  <a:pt x="497840" y="5418138"/>
                </a:lnTo>
                <a:lnTo>
                  <a:pt x="496253" y="5486400"/>
                </a:lnTo>
                <a:lnTo>
                  <a:pt x="497840" y="5554663"/>
                </a:lnTo>
                <a:lnTo>
                  <a:pt x="505778" y="5614988"/>
                </a:lnTo>
                <a:lnTo>
                  <a:pt x="516890" y="5667375"/>
                </a:lnTo>
                <a:lnTo>
                  <a:pt x="531178" y="5713413"/>
                </a:lnTo>
                <a:lnTo>
                  <a:pt x="547053" y="5754688"/>
                </a:lnTo>
                <a:lnTo>
                  <a:pt x="566103" y="5791200"/>
                </a:lnTo>
                <a:lnTo>
                  <a:pt x="585153" y="5829300"/>
                </a:lnTo>
                <a:lnTo>
                  <a:pt x="604203" y="5867400"/>
                </a:lnTo>
                <a:lnTo>
                  <a:pt x="620078" y="5903913"/>
                </a:lnTo>
                <a:lnTo>
                  <a:pt x="635953" y="5945188"/>
                </a:lnTo>
                <a:lnTo>
                  <a:pt x="651828" y="5991225"/>
                </a:lnTo>
                <a:lnTo>
                  <a:pt x="662940" y="6043613"/>
                </a:lnTo>
                <a:lnTo>
                  <a:pt x="669290" y="6103938"/>
                </a:lnTo>
                <a:lnTo>
                  <a:pt x="672465" y="6172200"/>
                </a:lnTo>
                <a:lnTo>
                  <a:pt x="669290" y="6240463"/>
                </a:lnTo>
                <a:lnTo>
                  <a:pt x="662940" y="6300788"/>
                </a:lnTo>
                <a:lnTo>
                  <a:pt x="651828" y="6353175"/>
                </a:lnTo>
                <a:lnTo>
                  <a:pt x="635953" y="6399213"/>
                </a:lnTo>
                <a:lnTo>
                  <a:pt x="620078" y="6440488"/>
                </a:lnTo>
                <a:lnTo>
                  <a:pt x="604203" y="6477000"/>
                </a:lnTo>
                <a:lnTo>
                  <a:pt x="585153" y="6515100"/>
                </a:lnTo>
                <a:lnTo>
                  <a:pt x="566103" y="6553200"/>
                </a:lnTo>
                <a:lnTo>
                  <a:pt x="547053" y="6589713"/>
                </a:lnTo>
                <a:lnTo>
                  <a:pt x="531178" y="6630988"/>
                </a:lnTo>
                <a:lnTo>
                  <a:pt x="516890" y="6677025"/>
                </a:lnTo>
                <a:lnTo>
                  <a:pt x="505778" y="6729413"/>
                </a:lnTo>
                <a:lnTo>
                  <a:pt x="497840" y="6789738"/>
                </a:lnTo>
                <a:lnTo>
                  <a:pt x="496253" y="6858000"/>
                </a:lnTo>
                <a:lnTo>
                  <a:pt x="0" y="6858000"/>
                </a:lnTo>
                <a:close/>
              </a:path>
            </a:pathLst>
          </a:custGeom>
          <a:solidFill>
            <a:schemeClr val="tx2"/>
          </a:solidFill>
          <a:ln w="0">
            <a:noFill/>
            <a:prstDash val="solid"/>
            <a:round/>
            <a:headEnd/>
            <a:tailEnd/>
          </a:ln>
        </p:spPr>
      </p:sp>
      <p:sp>
        <p:nvSpPr>
          <p:cNvPr id="13" name="Text Placeholder 12">
            <a:extLst>
              <a:ext uri="{FF2B5EF4-FFF2-40B4-BE49-F238E27FC236}">
                <a16:creationId xmlns:a16="http://schemas.microsoft.com/office/drawing/2014/main" id="{1B74292B-066D-F448-9543-656F9D10CDA9}"/>
              </a:ext>
            </a:extLst>
          </p:cNvPr>
          <p:cNvSpPr>
            <a:spLocks noGrp="1"/>
          </p:cNvSpPr>
          <p:nvPr>
            <p:ph type="body" sz="half" idx="2"/>
          </p:nvPr>
        </p:nvSpPr>
        <p:spPr>
          <a:xfrm>
            <a:off x="947427" y="4873969"/>
            <a:ext cx="5318683" cy="1572551"/>
          </a:xfrm>
        </p:spPr>
        <p:txBody>
          <a:bodyPr vert="horz" lIns="91440" tIns="45720" rIns="91440" bIns="45720" rtlCol="0">
            <a:normAutofit fontScale="92500" lnSpcReduction="10000"/>
          </a:bodyPr>
          <a:lstStyle/>
          <a:p>
            <a:pPr indent="-228600">
              <a:lnSpc>
                <a:spcPct val="110000"/>
              </a:lnSpc>
              <a:spcBef>
                <a:spcPts val="700"/>
              </a:spcBef>
            </a:pPr>
            <a:r>
              <a:rPr lang="en-US" dirty="0">
                <a:solidFill>
                  <a:schemeClr val="tx1">
                    <a:lumMod val="65000"/>
                    <a:lumOff val="35000"/>
                  </a:schemeClr>
                </a:solidFill>
              </a:rPr>
              <a:t>Led by Certified Cicerone® and BA Program Director, Kate Linge </a:t>
            </a:r>
            <a:r>
              <a:rPr lang="en-US" dirty="0" err="1">
                <a:solidFill>
                  <a:schemeClr val="tx1">
                    <a:lumMod val="65000"/>
                    <a:lumOff val="35000"/>
                  </a:schemeClr>
                </a:solidFill>
              </a:rPr>
              <a:t>Roed</a:t>
            </a:r>
            <a:r>
              <a:rPr lang="en-US" dirty="0">
                <a:solidFill>
                  <a:schemeClr val="tx1">
                    <a:lumMod val="65000"/>
                    <a:lumOff val="35000"/>
                  </a:schemeClr>
                </a:solidFill>
              </a:rPr>
              <a:t>, our BA’s receive ongoing training on topics that help shape them into well-rounded beer professionals. Topics range from sales strategies and consumer demographics, brewing process, deconstructing beer ingredients, as well as better understanding flavor and articulating this to the consumer. </a:t>
            </a:r>
          </a:p>
        </p:txBody>
      </p:sp>
      <p:pic>
        <p:nvPicPr>
          <p:cNvPr id="8" name="Picture 7" descr="A person sitting at a table with wine glasses&#10;&#10;Description automatically generated">
            <a:extLst>
              <a:ext uri="{FF2B5EF4-FFF2-40B4-BE49-F238E27FC236}">
                <a16:creationId xmlns:a16="http://schemas.microsoft.com/office/drawing/2014/main" id="{91BAAC9E-3527-984A-98EB-742FE67F7296}"/>
              </a:ext>
            </a:extLst>
          </p:cNvPr>
          <p:cNvPicPr>
            <a:picLocks noChangeAspect="1"/>
          </p:cNvPicPr>
          <p:nvPr/>
        </p:nvPicPr>
        <p:blipFill rotWithShape="1">
          <a:blip r:embed="rId2"/>
          <a:srcRect l="6782" r="29728" b="-2"/>
          <a:stretch/>
        </p:blipFill>
        <p:spPr>
          <a:xfrm>
            <a:off x="6541072" y="1236093"/>
            <a:ext cx="2368906" cy="2667213"/>
          </a:xfrm>
          <a:prstGeom prst="rect">
            <a:avLst/>
          </a:prstGeom>
        </p:spPr>
      </p:pic>
      <p:pic>
        <p:nvPicPr>
          <p:cNvPr id="6" name="Picture Placeholder 5" descr="A picture containing object&#10;&#10;Description automatically generated">
            <a:extLst>
              <a:ext uri="{FF2B5EF4-FFF2-40B4-BE49-F238E27FC236}">
                <a16:creationId xmlns:a16="http://schemas.microsoft.com/office/drawing/2014/main" id="{F43C7B35-CE4F-924F-A213-81198EE95AA9}"/>
              </a:ext>
            </a:extLst>
          </p:cNvPr>
          <p:cNvPicPr>
            <a:picLocks noGrp="1" noChangeAspect="1"/>
          </p:cNvPicPr>
          <p:nvPr>
            <p:ph type="pic" idx="1"/>
          </p:nvPr>
        </p:nvPicPr>
        <p:blipFill rotWithShape="1">
          <a:blip r:embed="rId3"/>
          <a:srcRect l="23411" r="17490" b="1"/>
          <a:stretch/>
        </p:blipFill>
        <p:spPr>
          <a:xfrm>
            <a:off x="9181634" y="1236094"/>
            <a:ext cx="2583719" cy="2667212"/>
          </a:xfrm>
          <a:prstGeom prst="rect">
            <a:avLst/>
          </a:prstGeom>
        </p:spPr>
      </p:pic>
      <p:pic>
        <p:nvPicPr>
          <p:cNvPr id="12" name="Picture Placeholder 9">
            <a:extLst>
              <a:ext uri="{FF2B5EF4-FFF2-40B4-BE49-F238E27FC236}">
                <a16:creationId xmlns:a16="http://schemas.microsoft.com/office/drawing/2014/main" id="{AF16350E-C6FA-3746-838B-E8F7D2AB6BFB}"/>
              </a:ext>
            </a:extLst>
          </p:cNvPr>
          <p:cNvPicPr>
            <a:picLocks noChangeAspect="1"/>
          </p:cNvPicPr>
          <p:nvPr/>
        </p:nvPicPr>
        <p:blipFill rotWithShape="1">
          <a:blip r:embed="rId4"/>
          <a:srcRect l="448" r="3019" b="4"/>
          <a:stretch/>
        </p:blipFill>
        <p:spPr>
          <a:xfrm>
            <a:off x="6541072" y="4034779"/>
            <a:ext cx="2422292" cy="2727381"/>
          </a:xfrm>
          <a:prstGeom prst="rect">
            <a:avLst/>
          </a:prstGeom>
        </p:spPr>
      </p:pic>
      <p:sp>
        <p:nvSpPr>
          <p:cNvPr id="5" name="Rectangle 4">
            <a:extLst>
              <a:ext uri="{FF2B5EF4-FFF2-40B4-BE49-F238E27FC236}">
                <a16:creationId xmlns:a16="http://schemas.microsoft.com/office/drawing/2014/main" id="{C74821C3-C9A5-724F-A807-E29BD2D39CD6}"/>
              </a:ext>
            </a:extLst>
          </p:cNvPr>
          <p:cNvSpPr/>
          <p:nvPr/>
        </p:nvSpPr>
        <p:spPr>
          <a:xfrm>
            <a:off x="3048000" y="1997839"/>
            <a:ext cx="6096000" cy="646331"/>
          </a:xfrm>
          <a:prstGeom prst="rect">
            <a:avLst/>
          </a:prstGeom>
        </p:spPr>
        <p:txBody>
          <a:bodyPr>
            <a:spAutoFit/>
          </a:bodyPr>
          <a:lstStyle/>
          <a:p>
            <a:pPr>
              <a:spcAft>
                <a:spcPts val="600"/>
              </a:spcAft>
            </a:pPr>
            <a:br>
              <a:rPr lang="en-US"/>
            </a:br>
            <a:endParaRPr lang="en-US"/>
          </a:p>
        </p:txBody>
      </p:sp>
      <p:pic>
        <p:nvPicPr>
          <p:cNvPr id="24" name="Picture 23" descr="A person wearing a hat and glasses&#10;&#10;Description automatically generated">
            <a:extLst>
              <a:ext uri="{FF2B5EF4-FFF2-40B4-BE49-F238E27FC236}">
                <a16:creationId xmlns:a16="http://schemas.microsoft.com/office/drawing/2014/main" id="{6A695450-6424-204F-AF68-463677375DA3}"/>
              </a:ext>
            </a:extLst>
          </p:cNvPr>
          <p:cNvPicPr>
            <a:picLocks noChangeAspect="1"/>
          </p:cNvPicPr>
          <p:nvPr/>
        </p:nvPicPr>
        <p:blipFill>
          <a:blip r:embed="rId5"/>
          <a:stretch>
            <a:fillRect/>
          </a:stretch>
        </p:blipFill>
        <p:spPr>
          <a:xfrm>
            <a:off x="9238326" y="4034779"/>
            <a:ext cx="2583941" cy="2583941"/>
          </a:xfrm>
          <a:prstGeom prst="rect">
            <a:avLst/>
          </a:prstGeom>
        </p:spPr>
      </p:pic>
      <p:pic>
        <p:nvPicPr>
          <p:cNvPr id="26" name="Picture 25">
            <a:extLst>
              <a:ext uri="{FF2B5EF4-FFF2-40B4-BE49-F238E27FC236}">
                <a16:creationId xmlns:a16="http://schemas.microsoft.com/office/drawing/2014/main" id="{E29C3AE5-0F93-3E4D-87E0-0A3080DF6842}"/>
              </a:ext>
            </a:extLst>
          </p:cNvPr>
          <p:cNvPicPr>
            <a:picLocks noChangeAspect="1"/>
          </p:cNvPicPr>
          <p:nvPr/>
        </p:nvPicPr>
        <p:blipFill>
          <a:blip r:embed="rId6"/>
          <a:stretch>
            <a:fillRect/>
          </a:stretch>
        </p:blipFill>
        <p:spPr>
          <a:xfrm>
            <a:off x="776960" y="-128703"/>
            <a:ext cx="4873969" cy="4873969"/>
          </a:xfrm>
          <a:prstGeom prst="rect">
            <a:avLst/>
          </a:prstGeom>
        </p:spPr>
      </p:pic>
    </p:spTree>
    <p:extLst>
      <p:ext uri="{BB962C8B-B14F-4D97-AF65-F5344CB8AC3E}">
        <p14:creationId xmlns:p14="http://schemas.microsoft.com/office/powerpoint/2010/main" val="1765849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 name="Freeform 6">
            <a:extLst>
              <a:ext uri="{FF2B5EF4-FFF2-40B4-BE49-F238E27FC236}">
                <a16:creationId xmlns:a16="http://schemas.microsoft.com/office/drawing/2014/main" id="{841EFD0D-0D37-447B-B1EA-4F7197EB2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83" name="Rectangle 82">
            <a:extLst>
              <a:ext uri="{FF2B5EF4-FFF2-40B4-BE49-F238E27FC236}">
                <a16:creationId xmlns:a16="http://schemas.microsoft.com/office/drawing/2014/main" id="{5A6DFF24-307B-44B0-93F0-893676F14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85" name="Rectangle 84">
            <a:extLst>
              <a:ext uri="{FF2B5EF4-FFF2-40B4-BE49-F238E27FC236}">
                <a16:creationId xmlns:a16="http://schemas.microsoft.com/office/drawing/2014/main" id="{2D6CE9D5-28BB-4329-B5E2-B06131F27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7" name="Rectangle 86">
            <a:extLst>
              <a:ext uri="{FF2B5EF4-FFF2-40B4-BE49-F238E27FC236}">
                <a16:creationId xmlns:a16="http://schemas.microsoft.com/office/drawing/2014/main" id="{8D9F7D40-5D59-4F59-A331-D8F7710AC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 name="Freeform 11">
            <a:extLst>
              <a:ext uri="{FF2B5EF4-FFF2-40B4-BE49-F238E27FC236}">
                <a16:creationId xmlns:a16="http://schemas.microsoft.com/office/drawing/2014/main" id="{E2B1BC2F-AEBF-4990-A7F9-197AAF28BC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48664" y="0"/>
            <a:ext cx="4643336"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1" name="Title 10">
            <a:extLst>
              <a:ext uri="{FF2B5EF4-FFF2-40B4-BE49-F238E27FC236}">
                <a16:creationId xmlns:a16="http://schemas.microsoft.com/office/drawing/2014/main" id="{63125BA9-AD0D-AE48-A7E1-B9B021DD43D2}"/>
              </a:ext>
            </a:extLst>
          </p:cNvPr>
          <p:cNvSpPr>
            <a:spLocks noGrp="1"/>
          </p:cNvSpPr>
          <p:nvPr>
            <p:ph type="title"/>
          </p:nvPr>
        </p:nvSpPr>
        <p:spPr>
          <a:xfrm>
            <a:off x="8339328" y="457200"/>
            <a:ext cx="3090672" cy="1197864"/>
          </a:xfrm>
        </p:spPr>
        <p:txBody>
          <a:bodyPr vert="horz" lIns="91440" tIns="45720" rIns="91440" bIns="45720" rtlCol="0" anchor="b">
            <a:normAutofit/>
          </a:bodyPr>
          <a:lstStyle/>
          <a:p>
            <a:pPr>
              <a:lnSpc>
                <a:spcPct val="90000"/>
              </a:lnSpc>
            </a:pPr>
            <a:r>
              <a:rPr lang="en-US" spc="200">
                <a:latin typeface="+mj-lt"/>
              </a:rPr>
              <a:t>Reporting </a:t>
            </a:r>
          </a:p>
        </p:txBody>
      </p:sp>
      <p:pic>
        <p:nvPicPr>
          <p:cNvPr id="6" name="Picture Placeholder 5">
            <a:extLst>
              <a:ext uri="{FF2B5EF4-FFF2-40B4-BE49-F238E27FC236}">
                <a16:creationId xmlns:a16="http://schemas.microsoft.com/office/drawing/2014/main" id="{1436B884-4BEE-394F-A70A-A32BE1B78439}"/>
              </a:ext>
            </a:extLst>
          </p:cNvPr>
          <p:cNvPicPr>
            <a:picLocks noGrp="1" noChangeAspect="1"/>
          </p:cNvPicPr>
          <p:nvPr>
            <p:ph type="pic" idx="1"/>
          </p:nvPr>
        </p:nvPicPr>
        <p:blipFill>
          <a:blip r:embed="rId2"/>
          <a:srcRect l="8564" r="8564"/>
          <a:stretch>
            <a:fillRect/>
          </a:stretch>
        </p:blipFill>
        <p:spPr>
          <a:xfrm>
            <a:off x="1074129" y="643464"/>
            <a:ext cx="5662718" cy="5236129"/>
          </a:xfrm>
          <a:prstGeom prst="rect">
            <a:avLst/>
          </a:prstGeom>
        </p:spPr>
      </p:pic>
      <p:sp>
        <p:nvSpPr>
          <p:cNvPr id="13" name="Text Placeholder 12">
            <a:extLst>
              <a:ext uri="{FF2B5EF4-FFF2-40B4-BE49-F238E27FC236}">
                <a16:creationId xmlns:a16="http://schemas.microsoft.com/office/drawing/2014/main" id="{1B74292B-066D-F448-9543-656F9D10CDA9}"/>
              </a:ext>
            </a:extLst>
          </p:cNvPr>
          <p:cNvSpPr>
            <a:spLocks noGrp="1"/>
          </p:cNvSpPr>
          <p:nvPr>
            <p:ph type="body" sz="half" idx="2"/>
          </p:nvPr>
        </p:nvSpPr>
        <p:spPr>
          <a:xfrm>
            <a:off x="8324996" y="1961263"/>
            <a:ext cx="3090672" cy="4224528"/>
          </a:xfrm>
        </p:spPr>
        <p:txBody>
          <a:bodyPr vert="horz" lIns="91440" tIns="45720" rIns="91440" bIns="45720" rtlCol="0">
            <a:normAutofit fontScale="92500" lnSpcReduction="10000"/>
          </a:bodyPr>
          <a:lstStyle/>
          <a:p>
            <a:pPr indent="-228600">
              <a:lnSpc>
                <a:spcPct val="110000"/>
              </a:lnSpc>
              <a:spcBef>
                <a:spcPts val="700"/>
              </a:spcBef>
            </a:pPr>
            <a:r>
              <a:rPr lang="en-US" dirty="0">
                <a:solidFill>
                  <a:schemeClr val="bg1"/>
                </a:solidFill>
              </a:rPr>
              <a:t>Detailed sampling report that illustrates the event from start to finish, providing a snapshot of everything from the amount of store traffic and consumer impressions, to the amount of beer purchased (by our team) and most importantly the amount of beer sold to the public. </a:t>
            </a:r>
          </a:p>
          <a:p>
            <a:pPr indent="-228600">
              <a:lnSpc>
                <a:spcPct val="110000"/>
              </a:lnSpc>
              <a:spcBef>
                <a:spcPts val="700"/>
              </a:spcBef>
            </a:pPr>
            <a:endParaRPr lang="en-US" dirty="0">
              <a:solidFill>
                <a:schemeClr val="bg1"/>
              </a:solidFill>
            </a:endParaRPr>
          </a:p>
          <a:p>
            <a:pPr indent="-228600">
              <a:lnSpc>
                <a:spcPct val="110000"/>
              </a:lnSpc>
              <a:spcBef>
                <a:spcPts val="700"/>
              </a:spcBef>
            </a:pPr>
            <a:r>
              <a:rPr lang="en-US" dirty="0">
                <a:solidFill>
                  <a:schemeClr val="bg1"/>
                </a:solidFill>
              </a:rPr>
              <a:t>We recognize this type of qualitative and quantitative data is invaluable to our partners. BBS is committed to improving and growing this side of the business to continue bringing you this value and adding to our distinction. </a:t>
            </a:r>
          </a:p>
        </p:txBody>
      </p:sp>
      <p:sp>
        <p:nvSpPr>
          <p:cNvPr id="5" name="Rectangle 4">
            <a:extLst>
              <a:ext uri="{FF2B5EF4-FFF2-40B4-BE49-F238E27FC236}">
                <a16:creationId xmlns:a16="http://schemas.microsoft.com/office/drawing/2014/main" id="{C74821C3-C9A5-724F-A807-E29BD2D39CD6}"/>
              </a:ext>
            </a:extLst>
          </p:cNvPr>
          <p:cNvSpPr/>
          <p:nvPr/>
        </p:nvSpPr>
        <p:spPr>
          <a:xfrm>
            <a:off x="3048000" y="1997839"/>
            <a:ext cx="6096000" cy="646331"/>
          </a:xfrm>
          <a:prstGeom prst="rect">
            <a:avLst/>
          </a:prstGeom>
        </p:spPr>
        <p:txBody>
          <a:bodyPr>
            <a:spAutoFit/>
          </a:bodyPr>
          <a:lstStyle/>
          <a:p>
            <a:pPr>
              <a:spcAft>
                <a:spcPts val="600"/>
              </a:spcAft>
            </a:pPr>
            <a:br>
              <a:rPr lang="en-US"/>
            </a:br>
            <a:endParaRPr lang="en-US"/>
          </a:p>
        </p:txBody>
      </p:sp>
      <p:sp>
        <p:nvSpPr>
          <p:cNvPr id="7" name="TextBox 6">
            <a:extLst>
              <a:ext uri="{FF2B5EF4-FFF2-40B4-BE49-F238E27FC236}">
                <a16:creationId xmlns:a16="http://schemas.microsoft.com/office/drawing/2014/main" id="{C7201ACF-12FA-314F-91AF-7D30B687E4BE}"/>
              </a:ext>
            </a:extLst>
          </p:cNvPr>
          <p:cNvSpPr txBox="1"/>
          <p:nvPr/>
        </p:nvSpPr>
        <p:spPr>
          <a:xfrm>
            <a:off x="2918886" y="6037701"/>
            <a:ext cx="1973203" cy="369332"/>
          </a:xfrm>
          <a:prstGeom prst="rect">
            <a:avLst/>
          </a:prstGeom>
          <a:noFill/>
        </p:spPr>
        <p:txBody>
          <a:bodyPr wrap="square" rtlCol="0">
            <a:spAutoFit/>
          </a:bodyPr>
          <a:lstStyle/>
          <a:p>
            <a:r>
              <a:rPr lang="en-US" dirty="0"/>
              <a:t>SAMPLE REPORT </a:t>
            </a:r>
          </a:p>
        </p:txBody>
      </p:sp>
    </p:spTree>
    <p:extLst>
      <p:ext uri="{BB962C8B-B14F-4D97-AF65-F5344CB8AC3E}">
        <p14:creationId xmlns:p14="http://schemas.microsoft.com/office/powerpoint/2010/main" val="557996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4" name="Freeform 6">
            <a:extLst>
              <a:ext uri="{FF2B5EF4-FFF2-40B4-BE49-F238E27FC236}">
                <a16:creationId xmlns:a16="http://schemas.microsoft.com/office/drawing/2014/main" id="{CA71505E-6D83-4D7B-B88A-7D7C2DB42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96" name="Rectangle 95">
            <a:extLst>
              <a:ext uri="{FF2B5EF4-FFF2-40B4-BE49-F238E27FC236}">
                <a16:creationId xmlns:a16="http://schemas.microsoft.com/office/drawing/2014/main" id="{82174A2F-5CC0-47EE-BFEA-6199C2BD7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98" name="Rectangle 97">
            <a:extLst>
              <a:ext uri="{FF2B5EF4-FFF2-40B4-BE49-F238E27FC236}">
                <a16:creationId xmlns:a16="http://schemas.microsoft.com/office/drawing/2014/main" id="{241355E4-BBC8-4D91-B98F-520161421D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0" name="Rectangle 99">
            <a:extLst>
              <a:ext uri="{FF2B5EF4-FFF2-40B4-BE49-F238E27FC236}">
                <a16:creationId xmlns:a16="http://schemas.microsoft.com/office/drawing/2014/main" id="{8B5ACD8B-6472-4DA1-A73E-FDEE7479F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2" name="Freeform 11">
            <a:extLst>
              <a:ext uri="{FF2B5EF4-FFF2-40B4-BE49-F238E27FC236}">
                <a16:creationId xmlns:a16="http://schemas.microsoft.com/office/drawing/2014/main" id="{D5CD9A4E-BB63-4352-A792-45E1F1402A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48664" y="0"/>
            <a:ext cx="4643336"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1" name="Title 10">
            <a:extLst>
              <a:ext uri="{FF2B5EF4-FFF2-40B4-BE49-F238E27FC236}">
                <a16:creationId xmlns:a16="http://schemas.microsoft.com/office/drawing/2014/main" id="{63125BA9-AD0D-AE48-A7E1-B9B021DD43D2}"/>
              </a:ext>
            </a:extLst>
          </p:cNvPr>
          <p:cNvSpPr>
            <a:spLocks noGrp="1"/>
          </p:cNvSpPr>
          <p:nvPr>
            <p:ph type="title"/>
          </p:nvPr>
        </p:nvSpPr>
        <p:spPr>
          <a:xfrm>
            <a:off x="8339328" y="457200"/>
            <a:ext cx="3090672" cy="1197864"/>
          </a:xfrm>
        </p:spPr>
        <p:txBody>
          <a:bodyPr vert="horz" lIns="91440" tIns="45720" rIns="91440" bIns="45720" rtlCol="0" anchor="b">
            <a:normAutofit/>
          </a:bodyPr>
          <a:lstStyle/>
          <a:p>
            <a:pPr>
              <a:lnSpc>
                <a:spcPct val="90000"/>
              </a:lnSpc>
            </a:pPr>
            <a:r>
              <a:rPr lang="en-US" spc="200" dirty="0">
                <a:latin typeface="+mj-lt"/>
              </a:rPr>
              <a:t>Comment cards  </a:t>
            </a:r>
          </a:p>
        </p:txBody>
      </p:sp>
      <p:pic>
        <p:nvPicPr>
          <p:cNvPr id="10" name="Picture 9" descr="A screenshot of a cell phone&#10;&#10;Description automatically generated">
            <a:extLst>
              <a:ext uri="{FF2B5EF4-FFF2-40B4-BE49-F238E27FC236}">
                <a16:creationId xmlns:a16="http://schemas.microsoft.com/office/drawing/2014/main" id="{CD47FE7D-54DF-1C4F-AEA6-1F6E372C0BFA}"/>
              </a:ext>
            </a:extLst>
          </p:cNvPr>
          <p:cNvPicPr>
            <a:picLocks noChangeAspect="1"/>
          </p:cNvPicPr>
          <p:nvPr/>
        </p:nvPicPr>
        <p:blipFill>
          <a:blip r:embed="rId2"/>
          <a:stretch>
            <a:fillRect/>
          </a:stretch>
        </p:blipFill>
        <p:spPr>
          <a:xfrm>
            <a:off x="4037600" y="798890"/>
            <a:ext cx="2908703" cy="5080703"/>
          </a:xfrm>
          <a:prstGeom prst="rect">
            <a:avLst/>
          </a:prstGeom>
        </p:spPr>
      </p:pic>
      <p:pic>
        <p:nvPicPr>
          <p:cNvPr id="19" name="Picture 18">
            <a:extLst>
              <a:ext uri="{FF2B5EF4-FFF2-40B4-BE49-F238E27FC236}">
                <a16:creationId xmlns:a16="http://schemas.microsoft.com/office/drawing/2014/main" id="{674DDBF7-9A24-384E-B34D-D9E61570A06D}"/>
              </a:ext>
            </a:extLst>
          </p:cNvPr>
          <p:cNvPicPr>
            <a:picLocks noChangeAspect="1"/>
          </p:cNvPicPr>
          <p:nvPr/>
        </p:nvPicPr>
        <p:blipFill>
          <a:blip r:embed="rId3"/>
          <a:stretch>
            <a:fillRect/>
          </a:stretch>
        </p:blipFill>
        <p:spPr>
          <a:xfrm>
            <a:off x="991287" y="798890"/>
            <a:ext cx="2908703" cy="5058615"/>
          </a:xfrm>
          <a:prstGeom prst="rect">
            <a:avLst/>
          </a:prstGeom>
        </p:spPr>
      </p:pic>
      <p:sp>
        <p:nvSpPr>
          <p:cNvPr id="13" name="Text Placeholder 12">
            <a:extLst>
              <a:ext uri="{FF2B5EF4-FFF2-40B4-BE49-F238E27FC236}">
                <a16:creationId xmlns:a16="http://schemas.microsoft.com/office/drawing/2014/main" id="{1B74292B-066D-F448-9543-656F9D10CDA9}"/>
              </a:ext>
            </a:extLst>
          </p:cNvPr>
          <p:cNvSpPr>
            <a:spLocks noGrp="1"/>
          </p:cNvSpPr>
          <p:nvPr>
            <p:ph type="body" sz="half" idx="2"/>
          </p:nvPr>
        </p:nvSpPr>
        <p:spPr>
          <a:xfrm>
            <a:off x="8227124" y="1976503"/>
            <a:ext cx="3380232" cy="4224528"/>
          </a:xfrm>
        </p:spPr>
        <p:txBody>
          <a:bodyPr vert="horz" lIns="91440" tIns="45720" rIns="91440" bIns="45720" rtlCol="0">
            <a:normAutofit/>
          </a:bodyPr>
          <a:lstStyle/>
          <a:p>
            <a:pPr indent="-228600">
              <a:lnSpc>
                <a:spcPct val="110000"/>
              </a:lnSpc>
              <a:spcBef>
                <a:spcPts val="700"/>
              </a:spcBef>
            </a:pPr>
            <a:r>
              <a:rPr lang="en-US" dirty="0">
                <a:solidFill>
                  <a:schemeClr val="bg1"/>
                </a:solidFill>
              </a:rPr>
              <a:t>In an effort to hold our team and high-quality standards accountable, we leave these comment cards after each sampling event with the owner or management and encourage feedback. </a:t>
            </a:r>
          </a:p>
          <a:p>
            <a:pPr indent="-228600">
              <a:lnSpc>
                <a:spcPct val="110000"/>
              </a:lnSpc>
              <a:spcBef>
                <a:spcPts val="700"/>
              </a:spcBef>
            </a:pPr>
            <a:endParaRPr lang="en-US" dirty="0">
              <a:solidFill>
                <a:schemeClr val="bg1"/>
              </a:solidFill>
            </a:endParaRPr>
          </a:p>
          <a:p>
            <a:pPr indent="-228600">
              <a:lnSpc>
                <a:spcPct val="110000"/>
              </a:lnSpc>
              <a:spcBef>
                <a:spcPts val="700"/>
              </a:spcBef>
            </a:pPr>
            <a:r>
              <a:rPr lang="en-US" dirty="0">
                <a:solidFill>
                  <a:schemeClr val="bg1"/>
                </a:solidFill>
              </a:rPr>
              <a:t>We want constant feedback. </a:t>
            </a:r>
          </a:p>
          <a:p>
            <a:pPr indent="-228600">
              <a:lnSpc>
                <a:spcPct val="110000"/>
              </a:lnSpc>
              <a:spcBef>
                <a:spcPts val="700"/>
              </a:spcBef>
            </a:pPr>
            <a:r>
              <a:rPr lang="en-US" dirty="0">
                <a:solidFill>
                  <a:schemeClr val="bg1"/>
                </a:solidFill>
              </a:rPr>
              <a:t>We’re always improving. </a:t>
            </a:r>
          </a:p>
          <a:p>
            <a:pPr indent="-228600">
              <a:lnSpc>
                <a:spcPct val="110000"/>
              </a:lnSpc>
              <a:spcBef>
                <a:spcPts val="700"/>
              </a:spcBef>
            </a:pPr>
            <a:r>
              <a:rPr lang="en-US" dirty="0">
                <a:solidFill>
                  <a:schemeClr val="bg1"/>
                </a:solidFill>
              </a:rPr>
              <a:t>We are completely transparent. </a:t>
            </a:r>
          </a:p>
          <a:p>
            <a:pPr indent="-228600">
              <a:lnSpc>
                <a:spcPct val="110000"/>
              </a:lnSpc>
              <a:spcBef>
                <a:spcPts val="700"/>
              </a:spcBef>
            </a:pPr>
            <a:r>
              <a:rPr lang="en-US" dirty="0">
                <a:solidFill>
                  <a:schemeClr val="bg1"/>
                </a:solidFill>
              </a:rPr>
              <a:t>We hold ourselves accountable. </a:t>
            </a:r>
          </a:p>
          <a:p>
            <a:pPr indent="-228600">
              <a:lnSpc>
                <a:spcPct val="110000"/>
              </a:lnSpc>
              <a:spcBef>
                <a:spcPts val="700"/>
              </a:spcBef>
            </a:pPr>
            <a:endParaRPr lang="en-US" dirty="0">
              <a:solidFill>
                <a:schemeClr val="bg1"/>
              </a:solidFill>
            </a:endParaRPr>
          </a:p>
          <a:p>
            <a:pPr indent="-228600">
              <a:lnSpc>
                <a:spcPct val="110000"/>
              </a:lnSpc>
              <a:spcBef>
                <a:spcPts val="700"/>
              </a:spcBef>
            </a:pPr>
            <a:r>
              <a:rPr lang="en-US" b="1" dirty="0">
                <a:solidFill>
                  <a:schemeClr val="accent1"/>
                </a:solidFill>
              </a:rPr>
              <a:t>We take great pride in our team. </a:t>
            </a:r>
          </a:p>
        </p:txBody>
      </p:sp>
      <p:sp>
        <p:nvSpPr>
          <p:cNvPr id="5" name="Rectangle 4">
            <a:extLst>
              <a:ext uri="{FF2B5EF4-FFF2-40B4-BE49-F238E27FC236}">
                <a16:creationId xmlns:a16="http://schemas.microsoft.com/office/drawing/2014/main" id="{C74821C3-C9A5-724F-A807-E29BD2D39CD6}"/>
              </a:ext>
            </a:extLst>
          </p:cNvPr>
          <p:cNvSpPr/>
          <p:nvPr/>
        </p:nvSpPr>
        <p:spPr>
          <a:xfrm>
            <a:off x="3048000" y="1997839"/>
            <a:ext cx="6096000" cy="646331"/>
          </a:xfrm>
          <a:prstGeom prst="rect">
            <a:avLst/>
          </a:prstGeom>
        </p:spPr>
        <p:txBody>
          <a:bodyPr>
            <a:spAutoFit/>
          </a:bodyPr>
          <a:lstStyle/>
          <a:p>
            <a:pPr>
              <a:spcAft>
                <a:spcPts val="600"/>
              </a:spcAft>
            </a:pPr>
            <a:br>
              <a:rPr lang="en-US"/>
            </a:br>
            <a:endParaRPr lang="en-US"/>
          </a:p>
        </p:txBody>
      </p:sp>
    </p:spTree>
    <p:extLst>
      <p:ext uri="{BB962C8B-B14F-4D97-AF65-F5344CB8AC3E}">
        <p14:creationId xmlns:p14="http://schemas.microsoft.com/office/powerpoint/2010/main" val="132744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Freeform 6">
            <a:extLst>
              <a:ext uri="{FF2B5EF4-FFF2-40B4-BE49-F238E27FC236}">
                <a16:creationId xmlns:a16="http://schemas.microsoft.com/office/drawing/2014/main" id="{841EFD0D-0D37-447B-B1EA-4F7197EB2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37" name="Rectangle 36">
            <a:extLst>
              <a:ext uri="{FF2B5EF4-FFF2-40B4-BE49-F238E27FC236}">
                <a16:creationId xmlns:a16="http://schemas.microsoft.com/office/drawing/2014/main" id="{5A6DFF24-307B-44B0-93F0-893676F14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9" name="Rectangle 38">
            <a:extLst>
              <a:ext uri="{FF2B5EF4-FFF2-40B4-BE49-F238E27FC236}">
                <a16:creationId xmlns:a16="http://schemas.microsoft.com/office/drawing/2014/main" id="{2D6CE9D5-28BB-4329-B5E2-B06131F27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 name="Rectangle 40">
            <a:extLst>
              <a:ext uri="{FF2B5EF4-FFF2-40B4-BE49-F238E27FC236}">
                <a16:creationId xmlns:a16="http://schemas.microsoft.com/office/drawing/2014/main" id="{8D9F7D40-5D59-4F59-A331-D8F7710AC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Freeform 11">
            <a:extLst>
              <a:ext uri="{FF2B5EF4-FFF2-40B4-BE49-F238E27FC236}">
                <a16:creationId xmlns:a16="http://schemas.microsoft.com/office/drawing/2014/main" id="{E2B1BC2F-AEBF-4990-A7F9-197AAF28BC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48664" y="0"/>
            <a:ext cx="4643336"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3" name="Title 2">
            <a:extLst>
              <a:ext uri="{FF2B5EF4-FFF2-40B4-BE49-F238E27FC236}">
                <a16:creationId xmlns:a16="http://schemas.microsoft.com/office/drawing/2014/main" id="{D1F84CF3-11D3-4D40-BE13-64C9FF64E155}"/>
              </a:ext>
            </a:extLst>
          </p:cNvPr>
          <p:cNvSpPr>
            <a:spLocks noGrp="1"/>
          </p:cNvSpPr>
          <p:nvPr>
            <p:ph type="title"/>
          </p:nvPr>
        </p:nvSpPr>
        <p:spPr>
          <a:xfrm>
            <a:off x="8339328" y="457200"/>
            <a:ext cx="3090672" cy="1197864"/>
          </a:xfrm>
        </p:spPr>
        <p:txBody>
          <a:bodyPr vert="horz" lIns="91440" tIns="45720" rIns="91440" bIns="45720" rtlCol="0" anchor="b">
            <a:normAutofit/>
          </a:bodyPr>
          <a:lstStyle/>
          <a:p>
            <a:pPr>
              <a:lnSpc>
                <a:spcPct val="90000"/>
              </a:lnSpc>
            </a:pPr>
            <a:r>
              <a:rPr lang="en-US" spc="200" dirty="0">
                <a:latin typeface="+mj-lt"/>
              </a:rPr>
              <a:t>Support map </a:t>
            </a:r>
            <a:br>
              <a:rPr lang="en-US" spc="200" dirty="0">
                <a:latin typeface="+mj-lt"/>
              </a:rPr>
            </a:br>
            <a:endParaRPr lang="en-US" spc="200" dirty="0">
              <a:latin typeface="+mj-lt"/>
            </a:endParaRPr>
          </a:p>
        </p:txBody>
      </p:sp>
      <p:pic>
        <p:nvPicPr>
          <p:cNvPr id="6" name="Picture 5" descr="A close up of a map&#10;&#10;Description automatically generated">
            <a:extLst>
              <a:ext uri="{FF2B5EF4-FFF2-40B4-BE49-F238E27FC236}">
                <a16:creationId xmlns:a16="http://schemas.microsoft.com/office/drawing/2014/main" id="{5EA387B9-D54D-5E46-B3BC-D496D1A19BFE}"/>
              </a:ext>
            </a:extLst>
          </p:cNvPr>
          <p:cNvPicPr>
            <a:picLocks noChangeAspect="1"/>
          </p:cNvPicPr>
          <p:nvPr/>
        </p:nvPicPr>
        <p:blipFill>
          <a:blip r:embed="rId2"/>
          <a:stretch>
            <a:fillRect/>
          </a:stretch>
        </p:blipFill>
        <p:spPr>
          <a:xfrm>
            <a:off x="926927" y="1285884"/>
            <a:ext cx="5978273" cy="3975551"/>
          </a:xfrm>
          <a:prstGeom prst="rect">
            <a:avLst/>
          </a:prstGeom>
        </p:spPr>
      </p:pic>
      <p:sp>
        <p:nvSpPr>
          <p:cNvPr id="4" name="Text Placeholder 3">
            <a:extLst>
              <a:ext uri="{FF2B5EF4-FFF2-40B4-BE49-F238E27FC236}">
                <a16:creationId xmlns:a16="http://schemas.microsoft.com/office/drawing/2014/main" id="{468B2A31-7609-554A-9C8C-04AA056FB6F5}"/>
              </a:ext>
            </a:extLst>
          </p:cNvPr>
          <p:cNvSpPr>
            <a:spLocks noGrp="1"/>
          </p:cNvSpPr>
          <p:nvPr>
            <p:ph type="body" sz="half" idx="2"/>
          </p:nvPr>
        </p:nvSpPr>
        <p:spPr>
          <a:xfrm>
            <a:off x="8339328" y="1655065"/>
            <a:ext cx="3090672" cy="4224528"/>
          </a:xfrm>
        </p:spPr>
        <p:txBody>
          <a:bodyPr vert="horz" lIns="91440" tIns="45720" rIns="91440" bIns="45720" rtlCol="0">
            <a:normAutofit/>
          </a:bodyPr>
          <a:lstStyle/>
          <a:p>
            <a:pPr indent="-228600">
              <a:lnSpc>
                <a:spcPct val="100000"/>
              </a:lnSpc>
              <a:spcBef>
                <a:spcPts val="700"/>
              </a:spcBef>
            </a:pPr>
            <a:endParaRPr lang="en-US" sz="1200" b="1" dirty="0">
              <a:solidFill>
                <a:schemeClr val="bg1"/>
              </a:solidFill>
            </a:endParaRPr>
          </a:p>
          <a:p>
            <a:pPr indent="-228600">
              <a:lnSpc>
                <a:spcPct val="100000"/>
              </a:lnSpc>
              <a:spcBef>
                <a:spcPts val="700"/>
              </a:spcBef>
            </a:pPr>
            <a:r>
              <a:rPr lang="en-US" sz="1200" b="1" dirty="0">
                <a:solidFill>
                  <a:schemeClr val="bg1"/>
                </a:solidFill>
              </a:rPr>
              <a:t>Minnesota support: </a:t>
            </a:r>
          </a:p>
          <a:p>
            <a:pPr indent="-228600">
              <a:lnSpc>
                <a:spcPct val="100000"/>
              </a:lnSpc>
              <a:spcBef>
                <a:spcPts val="700"/>
              </a:spcBef>
            </a:pPr>
            <a:r>
              <a:rPr lang="en-US" sz="1200" dirty="0">
                <a:solidFill>
                  <a:schemeClr val="bg1"/>
                </a:solidFill>
              </a:rPr>
              <a:t>Twin Cities, Duluth, Rochester, St. Cloud </a:t>
            </a:r>
          </a:p>
          <a:p>
            <a:pPr indent="-228600">
              <a:lnSpc>
                <a:spcPct val="100000"/>
              </a:lnSpc>
              <a:spcBef>
                <a:spcPts val="700"/>
              </a:spcBef>
            </a:pPr>
            <a:endParaRPr lang="en-US" sz="1200" dirty="0">
              <a:solidFill>
                <a:schemeClr val="bg1"/>
              </a:solidFill>
            </a:endParaRPr>
          </a:p>
          <a:p>
            <a:pPr indent="-228600">
              <a:lnSpc>
                <a:spcPct val="100000"/>
              </a:lnSpc>
              <a:spcBef>
                <a:spcPts val="700"/>
              </a:spcBef>
            </a:pPr>
            <a:r>
              <a:rPr lang="en-US" sz="1200" b="1" dirty="0">
                <a:solidFill>
                  <a:schemeClr val="bg1"/>
                </a:solidFill>
              </a:rPr>
              <a:t>Wisconsin support: </a:t>
            </a:r>
          </a:p>
          <a:p>
            <a:pPr indent="-228600">
              <a:lnSpc>
                <a:spcPct val="100000"/>
              </a:lnSpc>
              <a:spcBef>
                <a:spcPts val="700"/>
              </a:spcBef>
            </a:pPr>
            <a:r>
              <a:rPr lang="en-US" sz="1200" dirty="0">
                <a:solidFill>
                  <a:schemeClr val="bg1"/>
                </a:solidFill>
              </a:rPr>
              <a:t>Madison, Milwaukee</a:t>
            </a:r>
          </a:p>
          <a:p>
            <a:pPr indent="-228600">
              <a:lnSpc>
                <a:spcPct val="100000"/>
              </a:lnSpc>
              <a:spcBef>
                <a:spcPts val="700"/>
              </a:spcBef>
            </a:pPr>
            <a:endParaRPr lang="en-US" sz="1200" dirty="0">
              <a:solidFill>
                <a:schemeClr val="bg1"/>
              </a:solidFill>
            </a:endParaRPr>
          </a:p>
          <a:p>
            <a:pPr indent="-228600">
              <a:lnSpc>
                <a:spcPct val="100000"/>
              </a:lnSpc>
              <a:spcBef>
                <a:spcPts val="700"/>
              </a:spcBef>
            </a:pPr>
            <a:r>
              <a:rPr lang="en-US" sz="1200" b="1" dirty="0">
                <a:solidFill>
                  <a:schemeClr val="bg1"/>
                </a:solidFill>
              </a:rPr>
              <a:t>Illinois support: </a:t>
            </a:r>
          </a:p>
          <a:p>
            <a:pPr indent="-228600">
              <a:lnSpc>
                <a:spcPct val="100000"/>
              </a:lnSpc>
              <a:spcBef>
                <a:spcPts val="700"/>
              </a:spcBef>
            </a:pPr>
            <a:r>
              <a:rPr lang="en-US" sz="1200" dirty="0">
                <a:solidFill>
                  <a:schemeClr val="bg1"/>
                </a:solidFill>
              </a:rPr>
              <a:t>Chicago, Chicago suburbs </a:t>
            </a:r>
          </a:p>
          <a:p>
            <a:pPr indent="-228600">
              <a:lnSpc>
                <a:spcPct val="100000"/>
              </a:lnSpc>
              <a:spcBef>
                <a:spcPts val="700"/>
              </a:spcBef>
            </a:pPr>
            <a:endParaRPr lang="en-US" sz="1200" dirty="0">
              <a:solidFill>
                <a:schemeClr val="bg1"/>
              </a:solidFill>
            </a:endParaRPr>
          </a:p>
          <a:p>
            <a:pPr indent="-228600">
              <a:lnSpc>
                <a:spcPct val="100000"/>
              </a:lnSpc>
              <a:spcBef>
                <a:spcPts val="700"/>
              </a:spcBef>
            </a:pPr>
            <a:r>
              <a:rPr lang="en-US" sz="1200" b="1" dirty="0">
                <a:solidFill>
                  <a:schemeClr val="bg1"/>
                </a:solidFill>
              </a:rPr>
              <a:t>Indiana support: </a:t>
            </a:r>
          </a:p>
          <a:p>
            <a:pPr indent="-228600">
              <a:lnSpc>
                <a:spcPct val="100000"/>
              </a:lnSpc>
              <a:spcBef>
                <a:spcPts val="700"/>
              </a:spcBef>
            </a:pPr>
            <a:r>
              <a:rPr lang="en-US" sz="1200" dirty="0">
                <a:solidFill>
                  <a:schemeClr val="bg1"/>
                </a:solidFill>
              </a:rPr>
              <a:t>Indianapolis, Ft. Wayne, South Bend</a:t>
            </a:r>
          </a:p>
          <a:p>
            <a:pPr indent="-228600">
              <a:lnSpc>
                <a:spcPct val="100000"/>
              </a:lnSpc>
              <a:spcBef>
                <a:spcPts val="700"/>
              </a:spcBef>
            </a:pPr>
            <a:endParaRPr lang="en-US" sz="1200" dirty="0">
              <a:solidFill>
                <a:schemeClr val="bg1"/>
              </a:solidFill>
            </a:endParaRPr>
          </a:p>
          <a:p>
            <a:pPr indent="-228600">
              <a:lnSpc>
                <a:spcPct val="100000"/>
              </a:lnSpc>
              <a:spcBef>
                <a:spcPts val="700"/>
              </a:spcBef>
            </a:pPr>
            <a:r>
              <a:rPr lang="en-US" sz="1200" b="1" dirty="0">
                <a:solidFill>
                  <a:schemeClr val="bg1"/>
                </a:solidFill>
              </a:rPr>
              <a:t>Kentucky support: </a:t>
            </a:r>
            <a:r>
              <a:rPr lang="en-US" sz="1200" dirty="0">
                <a:solidFill>
                  <a:schemeClr val="bg1"/>
                </a:solidFill>
              </a:rPr>
              <a:t>Coming Soon</a:t>
            </a:r>
          </a:p>
          <a:p>
            <a:pPr indent="-228600">
              <a:lnSpc>
                <a:spcPct val="100000"/>
              </a:lnSpc>
              <a:spcBef>
                <a:spcPts val="700"/>
              </a:spcBef>
            </a:pPr>
            <a:endParaRPr lang="en-US" sz="1200" b="1" dirty="0">
              <a:solidFill>
                <a:schemeClr val="bg1"/>
              </a:solidFill>
            </a:endParaRPr>
          </a:p>
          <a:p>
            <a:pPr indent="-228600">
              <a:lnSpc>
                <a:spcPct val="100000"/>
              </a:lnSpc>
              <a:spcBef>
                <a:spcPts val="700"/>
              </a:spcBef>
            </a:pPr>
            <a:endParaRPr lang="en-US" sz="1200" dirty="0">
              <a:solidFill>
                <a:schemeClr val="bg1"/>
              </a:solidFill>
            </a:endParaRPr>
          </a:p>
          <a:p>
            <a:pPr indent="-228600">
              <a:lnSpc>
                <a:spcPct val="100000"/>
              </a:lnSpc>
              <a:spcBef>
                <a:spcPts val="700"/>
              </a:spcBef>
            </a:pPr>
            <a:endParaRPr lang="en-US" sz="1200" dirty="0">
              <a:solidFill>
                <a:schemeClr val="bg1"/>
              </a:solidFill>
            </a:endParaRPr>
          </a:p>
        </p:txBody>
      </p:sp>
      <p:sp>
        <p:nvSpPr>
          <p:cNvPr id="7" name="TextBox 6">
            <a:extLst>
              <a:ext uri="{FF2B5EF4-FFF2-40B4-BE49-F238E27FC236}">
                <a16:creationId xmlns:a16="http://schemas.microsoft.com/office/drawing/2014/main" id="{4AF932E4-D1AB-3843-9C39-352E045C3ED9}"/>
              </a:ext>
            </a:extLst>
          </p:cNvPr>
          <p:cNvSpPr txBox="1"/>
          <p:nvPr/>
        </p:nvSpPr>
        <p:spPr>
          <a:xfrm>
            <a:off x="8168640" y="6263640"/>
            <a:ext cx="332232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686775308"/>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otalTime>1209</TotalTime>
  <Words>1052</Words>
  <Application>Microsoft Office PowerPoint</Application>
  <PresentationFormat>Widescreen</PresentationFormat>
  <Paragraphs>121</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Gill Sans MT</vt:lpstr>
      <vt:lpstr>Impact</vt:lpstr>
      <vt:lpstr>Badge</vt:lpstr>
      <vt:lpstr>Brand advocate program</vt:lpstr>
      <vt:lpstr>Our Story</vt:lpstr>
      <vt:lpstr> the new world of beer sales. </vt:lpstr>
      <vt:lpstr>Meet our team </vt:lpstr>
      <vt:lpstr>advantage   </vt:lpstr>
      <vt:lpstr>Ongoing Training </vt:lpstr>
      <vt:lpstr>Reporting </vt:lpstr>
      <vt:lpstr>Comment cards  </vt:lpstr>
      <vt:lpstr>Support map  </vt:lpstr>
      <vt:lpstr>Testimonials </vt:lpstr>
      <vt:lpstr>BBS partners (Partial list)  </vt:lpstr>
      <vt:lpstr> pricing / terms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Brand advocate program</dc:title>
  <dc:creator>Robin Shellman</dc:creator>
  <cp:lastModifiedBy>Kate Linge Roed</cp:lastModifiedBy>
  <cp:revision>21</cp:revision>
  <cp:lastPrinted>2019-02-20T20:22:44Z</cp:lastPrinted>
  <dcterms:created xsi:type="dcterms:W3CDTF">2019-02-20T20:09:25Z</dcterms:created>
  <dcterms:modified xsi:type="dcterms:W3CDTF">2019-05-08T18:59:54Z</dcterms:modified>
</cp:coreProperties>
</file>